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1"/>
  </p:sldMasterIdLst>
  <p:notesMasterIdLst>
    <p:notesMasterId r:id="rId45"/>
  </p:notesMasterIdLst>
  <p:sldIdLst>
    <p:sldId id="461" r:id="rId2"/>
    <p:sldId id="257" r:id="rId3"/>
    <p:sldId id="469" r:id="rId4"/>
    <p:sldId id="467" r:id="rId5"/>
    <p:sldId id="470" r:id="rId6"/>
    <p:sldId id="471" r:id="rId7"/>
    <p:sldId id="473" r:id="rId8"/>
    <p:sldId id="468" r:id="rId9"/>
    <p:sldId id="474" r:id="rId10"/>
    <p:sldId id="425" r:id="rId11"/>
    <p:sldId id="478" r:id="rId12"/>
    <p:sldId id="476" r:id="rId13"/>
    <p:sldId id="505" r:id="rId14"/>
    <p:sldId id="472" r:id="rId15"/>
    <p:sldId id="479" r:id="rId16"/>
    <p:sldId id="480" r:id="rId17"/>
    <p:sldId id="481" r:id="rId18"/>
    <p:sldId id="482" r:id="rId19"/>
    <p:sldId id="484" r:id="rId20"/>
    <p:sldId id="485" r:id="rId21"/>
    <p:sldId id="483" r:id="rId22"/>
    <p:sldId id="464" r:id="rId23"/>
    <p:sldId id="487" r:id="rId24"/>
    <p:sldId id="489" r:id="rId25"/>
    <p:sldId id="486" r:id="rId26"/>
    <p:sldId id="490" r:id="rId27"/>
    <p:sldId id="501" r:id="rId28"/>
    <p:sldId id="477" r:id="rId29"/>
    <p:sldId id="492" r:id="rId30"/>
    <p:sldId id="495" r:id="rId31"/>
    <p:sldId id="488" r:id="rId32"/>
    <p:sldId id="463" r:id="rId33"/>
    <p:sldId id="493" r:id="rId34"/>
    <p:sldId id="465" r:id="rId35"/>
    <p:sldId id="497" r:id="rId36"/>
    <p:sldId id="498" r:id="rId37"/>
    <p:sldId id="499" r:id="rId38"/>
    <p:sldId id="500" r:id="rId39"/>
    <p:sldId id="496" r:id="rId40"/>
    <p:sldId id="502" r:id="rId41"/>
    <p:sldId id="504" r:id="rId42"/>
    <p:sldId id="420" r:id="rId43"/>
    <p:sldId id="503" r:id="rId4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78AD9F-30E9-2000-746C-019155D5CCB4}" v="323" dt="2021-02-21T17:02:03.002"/>
    <p1510:client id="{0307E5EF-8ED6-B6E8-5BCF-3FD12C08505F}" v="11" dt="2021-02-17T19:37:26.395"/>
    <p1510:client id="{04C3FBD9-B686-4937-D16D-97285E7595A8}" v="29" dt="2023-02-18T14:03:17.819"/>
    <p1510:client id="{0598D1A3-D060-CA9B-14A3-D15CD92DD0E1}" v="574" dt="2021-01-25T20:29:39.393"/>
    <p1510:client id="{0A34864E-F942-8925-EBF8-B732BB8289BD}" v="2915" dt="2021-01-15T21:02:31.159"/>
    <p1510:client id="{10204F2D-0694-B5A1-160B-49E8676C0475}" v="1839" dt="2021-02-04T14:40:50.535"/>
    <p1510:client id="{108C0610-1E82-73ED-290B-F1D2B1546A69}" v="46" dt="2021-02-10T18:14:26.036"/>
    <p1510:client id="{15EFF7AB-73F5-F937-4D77-FFEAAD114D52}" v="1431" dt="2021-02-05T23:35:55.755"/>
    <p1510:client id="{1C6E64F8-78F7-8502-11CD-4EEFE2C2E8BC}" v="22" dt="2020-12-10T18:02:26.696"/>
    <p1510:client id="{1CE4C101-4EB5-B90C-C0DE-4F23A9648BB6}" v="2284" dt="2021-01-20T19:29:32.545"/>
    <p1510:client id="{1EEE4C85-AF96-F1CF-63C8-CDE706FF38C9}" v="56" dt="2021-02-01T20:33:36.643"/>
    <p1510:client id="{20448E99-9CF1-9EE4-E9F5-9385C923DED5}" v="901" dt="2021-02-07T19:32:49.719"/>
    <p1510:client id="{2613B6E7-64A7-4D16-EB3D-5E8BD86E7966}" v="527" dt="2021-02-14T21:46:27.785"/>
    <p1510:client id="{26245B0F-0BDB-88F7-3F93-B2606B7E9639}" v="151" dt="2021-02-04T18:53:01.158"/>
    <p1510:client id="{36A4D8F7-9E7A-3D03-4A95-297379EADEE1}" v="204" dt="2021-01-27T16:40:09.945"/>
    <p1510:client id="{3E4D9B7E-4ECC-D8F1-6FD7-7D145CEB3759}" v="152" dt="2021-02-01T12:40:54.489"/>
    <p1510:client id="{3EE11C50-8756-B692-2157-2D4F4AE5A2FB}" v="11" dt="2021-01-14T10:10:36.354"/>
    <p1510:client id="{42A0CBDD-EE8E-D612-56D1-F357FDA22CC8}" v="107" dt="2021-02-07T08:26:53.308"/>
    <p1510:client id="{447A1199-D35E-19F7-F6E0-9E66236C2377}" v="2022" dt="2021-02-12T21:46:44.252"/>
    <p1510:client id="{4480C366-644E-EBCC-15AA-308D8F5F35B9}" v="34" dt="2021-01-01T16:30:06.493"/>
    <p1510:client id="{47497A3D-A369-63C4-EF65-5DF878F449D6}" v="1453" dt="2020-12-23T14:07:52.913"/>
    <p1510:client id="{49D0EFCA-B000-E27A-1F5F-01CF732658D1}" v="1682" dt="2021-01-21T23:48:49.442"/>
    <p1510:client id="{5285D615-B147-9BA6-431F-23F5216F42F8}" v="261" dt="2021-02-17T18:56:05.973"/>
    <p1510:client id="{52F280A4-1CBB-BF8E-3CB9-7CEDBA8257AF}" v="1508" dt="2021-02-04T12:28:36.876"/>
    <p1510:client id="{56D8B4C7-5889-9EBE-3145-A4A7BD3AB9CC}" v="128" dt="2021-02-13T09:42:19.891"/>
    <p1510:client id="{58DABCD8-909A-F3AC-6342-9309644ED6E6}" v="594" dt="2021-01-24T19:24:15.934"/>
    <p1510:client id="{590FAD9F-D02C-2000-746C-0EABCDE17627}" v="1630" dt="2021-02-20T10:44:30.016"/>
    <p1510:client id="{5B6BEF49-D35E-086D-F039-EB0FA2308A1A}" v="4" dt="2021-02-06T15:28:07.053"/>
    <p1510:client id="{5BB07E99-947A-72B5-9B4A-DE2F2ECE2E69}" v="90" dt="2021-01-20T12:45:44.546"/>
    <p1510:client id="{5EF64C19-8AD5-F096-D9EE-3FC84972EF67}" v="1437" dt="2021-01-01T17:20:51.586"/>
    <p1510:client id="{5FC37EAA-7C15-C2CE-214A-F84F8F19C088}" v="173" dt="2021-01-19T19:46:26.242"/>
    <p1510:client id="{61180959-5626-55A9-DD8D-30AB646FB229}" v="2324" dt="2021-01-19T09:48:43.138"/>
    <p1510:client id="{61E1E879-30BC-CD9C-549D-3DC0A2C109C6}" v="4851" dt="2021-01-04T16:48:23.563"/>
    <p1510:client id="{6456B375-3EC4-DDCB-1B70-927F131A00CE}" v="67" dt="2021-02-15T14:41:37.832"/>
    <p1510:client id="{676B5454-3C86-5B13-8CDD-A3BB2AE742C2}" v="1075" dt="2021-02-06T00:40:01.896"/>
    <p1510:client id="{67B13C8E-023E-8AC6-B28F-C7BAE40F6B48}" v="266" dt="2021-01-30T17:42:38.469"/>
    <p1510:client id="{696BF4F3-978E-9A5B-AC10-C17B47632794}" v="367" dt="2021-02-18T13:38:40.046"/>
    <p1510:client id="{69D630E6-34AC-4336-944D-A71A35BBB9D7}" v="56" dt="2021-02-07T19:59:45.259"/>
    <p1510:client id="{6ADE37EF-8BD8-F988-6B1B-895851981791}" v="1050" dt="2021-01-27T10:33:40.880"/>
    <p1510:client id="{6D3DE17C-0F2F-5870-2D9E-EF4047017443}" v="1030" dt="2021-01-29T23:32:18.396"/>
    <p1510:client id="{6F68AD9F-9053-2000-78A7-B8C1D87E3C01}" v="4" dt="2021-02-21T11:30:39.658"/>
    <p1510:client id="{6FB18DDB-C4F1-FD62-050E-4A87D4B09BDC}" v="451" dt="2021-02-03T22:20:58.064"/>
    <p1510:client id="{705FA5D5-3D93-944E-3408-4CE7AF9320BB}" v="5" dt="2023-02-19T16:08:04.204"/>
    <p1510:client id="{74D6B8CD-72E3-392C-2BEB-AB7F0FE69B98}" v="508" dt="2021-02-21T14:33:34.518"/>
    <p1510:client id="{75B78959-4275-D946-F9A4-95C67F94206A}" v="3207" dt="2021-01-01T16:25:17.822"/>
    <p1510:client id="{783BAD9F-60AA-2000-78A7-BB609C80EC10}" v="4" dt="2021-02-20T22:27:38.957"/>
    <p1510:client id="{7BEA7314-ED3C-14DA-7AE8-582317FC078B}" v="1136" dt="2021-01-29T18:48:38.779"/>
    <p1510:client id="{7D1B32FA-76D8-F7A3-D764-22B9F0C60C8F}" v="38" dt="2022-02-22T11:51:45.438"/>
    <p1510:client id="{805A6319-8494-0AF1-96EF-8464AF0EB1BD}" v="7" dt="2021-01-30T19:49:58.947"/>
    <p1510:client id="{833EC61A-F184-C7DB-CDFB-D04B912EE156}" v="2524" dt="2021-01-19T14:48:54.510"/>
    <p1510:client id="{8D107C5D-6252-5B22-2DBB-1237F4DBDE02}" v="4" dt="2021-02-11T11:15:58.149"/>
    <p1510:client id="{92916F79-BE13-4E6D-BDA6-4B7773F962B2}" v="2102" dt="2020-12-10T11:54:51.741"/>
    <p1510:client id="{97CF48F6-F8DC-603D-8A6B-F4176B7C32FB}" v="55" dt="2021-01-06T08:58:44.809"/>
    <p1510:client id="{998CE8C1-810F-E3F2-879A-5D7C75D7590A}" v="2" dt="2023-02-17T12:14:00.876"/>
    <p1510:client id="{9ADB5DFB-46AB-6199-AA1B-3F35DDD9C60C}" v="1" dt="2021-02-06T17:35:54.628"/>
    <p1510:client id="{9FD8C3B3-758C-D927-45F2-635F17F8365B}" v="723" dt="2020-12-26T14:44:41.477"/>
    <p1510:client id="{A32F39FF-1A49-942A-9A5B-55FADBC14B1F}" v="4" dt="2021-01-22T13:43:54.216"/>
    <p1510:client id="{A44219C4-F804-A662-7CF2-8DFF784E3114}" v="140" dt="2021-02-08T12:54:39.830"/>
    <p1510:client id="{AEE85052-CAC2-6A99-0E7D-BF177D8AF25F}" v="158" dt="2022-02-22T07:36:26.598"/>
    <p1510:client id="{B4FE8997-4299-E6A9-A54E-472E4F73A93A}" v="10" dt="2021-02-22T12:21:35.551"/>
    <p1510:client id="{BB29D0A3-DE34-7CC6-6208-77348C157DA7}" v="1" dt="2021-01-22T00:10:10.677"/>
    <p1510:client id="{C06E99B9-C563-AECA-C2ED-0967F10A7587}" v="84" dt="2021-02-11T21:32:37.280"/>
    <p1510:client id="{C4AB0F15-67F1-C2D1-6784-88EB7874FC3F}" v="4" dt="2021-01-25T11:07:36.605"/>
    <p1510:client id="{CA83FCF6-FFF1-6DAF-3059-00768DF12220}" v="3" dt="2021-01-14T18:58:43.862"/>
    <p1510:client id="{CAE8D237-75E4-6BBF-D3BF-58AD6ACC937D}" v="378" dt="2021-02-17T17:49:50.739"/>
    <p1510:client id="{CB73D663-A9B4-7FE5-DBDF-E74480050860}" v="2945" dt="2021-02-20T16:44:23.527"/>
    <p1510:client id="{CBF8FC8E-FF1B-5018-28BC-81D45D3B34F4}" v="24" dt="2021-02-11T18:39:43.652"/>
    <p1510:client id="{D0C33E07-C7D2-9052-F0E2-2AD2F6B23391}" v="135" dt="2022-02-21T23:26:39.469"/>
    <p1510:client id="{D25B21B7-572E-9E87-9900-FE710C524034}" v="511" dt="2021-02-13T21:38:13.338"/>
    <p1510:client id="{D695E69D-5255-CACA-FB12-D93F0A6C1484}" v="65" dt="2021-02-03T17:34:34.699"/>
    <p1510:client id="{DB893AF1-D82C-2C12-D3CE-DFEB969C273C}" v="15" dt="2020-12-21T18:54:16.544"/>
    <p1510:client id="{DC3D2CF9-67DC-6AE0-0441-54C6E1B91A74}" v="816" dt="2021-02-07T14:36:02.992"/>
    <p1510:client id="{DDDC3CE3-8F79-8A16-76C9-7EA453ED378A}" v="2044" dt="2021-02-13T15:16:08.016"/>
    <p1510:client id="{E58DD27B-0B7E-BC9C-7D38-F0256CBC604E}" v="3" dt="2022-02-18T06:30:40.356"/>
    <p1510:client id="{E932AC12-3FAE-166E-30E0-D7907BFAF162}" v="416" dt="2021-02-07T09:02:02.328"/>
    <p1510:client id="{F43A8FE3-7375-8E2E-8A7B-0CF1855AD0FC}" v="1347" dt="2021-02-19T20:22:55.646"/>
    <p1510:client id="{F49CF804-898F-F371-6B3F-DBA1834A9180}" v="253" dt="2020-12-25T21:05:37.190"/>
    <p1510:client id="{F49F986F-CE10-80A9-5296-6C7794286C46}" v="1992" dt="2021-01-31T21:56:49.798"/>
    <p1510:client id="{F8B26651-F28F-6F9D-22E2-70C67506DA43}" v="6" dt="2020-12-18T20:26:33.134"/>
    <p1510:client id="{FB0F39D4-1F06-4679-9B0A-2C7C7CDC12B2}" v="837" dt="2020-12-27T00:23:07.1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87C243-9DF1-42D9-874A-5F952C408DBA}" type="datetimeFigureOut">
              <a:rPr lang="en-GB"/>
              <a:t>19/02/2023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C2D6C2-7AE1-4206-8F8F-307045C5B211}" type="slidenum">
              <a:rPr lang="en-GB"/>
              <a:t>‹#›</a:t>
            </a:fld>
            <a:endParaRPr lang="en-GB"/>
          </a:p>
        </p:txBody>
      </p:sp>
    </p:spTree>
    <p:extLst>
      <p:ext uri="{BB962C8B-B14F-4D97-AF65-F5344CB8AC3E}">
        <p14:creationId xmlns:p14="http://schemas.microsoft.com/office/powerpoint/2010/main" val="247081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37972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53255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52538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81147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18587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49459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74000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99599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61804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90146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15360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676863835"/>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sites.google.com/chromium.org/driver/"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mitt.uib.no/courses/38896/files/folder/Code/L06?preview=4876078"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twitter.com/search?q=%23Oslo%20%23Norway"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hyperlink" Target="https://twitter.com/search?q=%23SpaceX"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pythonscraping.com/pages/javascript/ajaxDemo.html"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outdoor, outdoor object, light, night&#10;&#10;Description automatically generated">
            <a:extLst>
              <a:ext uri="{FF2B5EF4-FFF2-40B4-BE49-F238E27FC236}">
                <a16:creationId xmlns:a16="http://schemas.microsoft.com/office/drawing/2014/main" id="{E3BC3307-7BAB-42E8-ABDD-94321F7AEB6C}"/>
              </a:ext>
            </a:extLst>
          </p:cNvPr>
          <p:cNvPicPr>
            <a:picLocks noChangeAspect="1"/>
          </p:cNvPicPr>
          <p:nvPr/>
        </p:nvPicPr>
        <p:blipFill rotWithShape="1">
          <a:blip r:embed="rId2"/>
          <a:srcRect t="5946" r="26744" b="3143"/>
          <a:stretch/>
        </p:blipFill>
        <p:spPr>
          <a:xfrm>
            <a:off x="3523488" y="10"/>
            <a:ext cx="8668512" cy="6857990"/>
          </a:xfrm>
          <a:prstGeom prst="rect">
            <a:avLst/>
          </a:prstGeom>
        </p:spPr>
      </p:pic>
      <p:sp>
        <p:nvSpPr>
          <p:cNvPr id="17" name="Rectangle 16">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84534619-4BAF-4D0C-AB0F-F91769BE5837}"/>
              </a:ext>
            </a:extLst>
          </p:cNvPr>
          <p:cNvSpPr txBox="1">
            <a:spLocks/>
          </p:cNvSpPr>
          <p:nvPr/>
        </p:nvSpPr>
        <p:spPr>
          <a:xfrm>
            <a:off x="371094" y="2718054"/>
            <a:ext cx="6910975" cy="3207258"/>
          </a:xfrm>
          <a:prstGeom prst="rect">
            <a:avLst/>
          </a:prstGeom>
        </p:spPr>
        <p:txBody>
          <a:bodyPr vert="horz" lIns="91440" tIns="45720" rIns="91440" bIns="45720" rtlCol="0" anchor="t">
            <a:norm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defRPr/>
            </a:pPr>
            <a:r>
              <a:rPr kumimoji="0" lang="en-US" sz="2000" i="0" u="none" strike="noStrike" cap="none" spc="0" normalizeH="0" baseline="0" noProof="0" dirty="0">
                <a:ln>
                  <a:noFill/>
                </a:ln>
                <a:effectLst>
                  <a:outerShdw blurRad="31750" dist="25400" dir="5400000" algn="tl" rotWithShape="0">
                    <a:srgbClr val="000000">
                      <a:alpha val="25000"/>
                    </a:srgbClr>
                  </a:outerShdw>
                </a:effectLst>
                <a:uLnTx/>
                <a:uFillTx/>
                <a:latin typeface="Biome Light"/>
                <a:cs typeface="Biome Light"/>
              </a:rPr>
              <a:t>INFO </a:t>
            </a:r>
            <a:r>
              <a:rPr lang="en-US" sz="2000" dirty="0">
                <a:effectLst>
                  <a:outerShdw blurRad="31750" dist="25400" dir="5400000" algn="tl" rotWithShape="0">
                    <a:srgbClr val="000000">
                      <a:alpha val="25000"/>
                    </a:srgbClr>
                  </a:outerShdw>
                </a:effectLst>
                <a:latin typeface="Biome Light"/>
                <a:cs typeface="Biome Light"/>
              </a:rPr>
              <a:t>215: Web Science.</a:t>
            </a:r>
            <a:br>
              <a:rPr lang="en-US" sz="2000" i="0" u="none" strike="noStrike" cap="none" spc="0" normalizeH="0" baseline="0" noProof="0" dirty="0">
                <a:ln>
                  <a:noFill/>
                </a:ln>
                <a:effectLst>
                  <a:outerShdw blurRad="31750" dist="25400" dir="5400000" algn="tl" rotWithShape="0">
                    <a:srgbClr val="000000">
                      <a:alpha val="25000"/>
                    </a:srgbClr>
                  </a:outerShdw>
                </a:effectLst>
                <a:uLnTx/>
                <a:uFillTx/>
                <a:latin typeface="Biome Light"/>
              </a:rPr>
            </a:br>
            <a:r>
              <a:rPr lang="en-US" sz="2000" dirty="0">
                <a:effectLst>
                  <a:outerShdw blurRad="31750" dist="25400" dir="5400000" algn="tl" rotWithShape="0">
                    <a:srgbClr val="000000">
                      <a:alpha val="25000"/>
                    </a:srgbClr>
                  </a:outerShdw>
                </a:effectLst>
                <a:latin typeface="Biome Light"/>
                <a:cs typeface="Biome Light"/>
              </a:rPr>
              <a:t>Lecture 06</a:t>
            </a:r>
            <a:r>
              <a:rPr kumimoji="0" lang="en-US" sz="2000" i="0" u="none" strike="noStrike" cap="none" spc="0" normalizeH="0" baseline="0" noProof="0" dirty="0">
                <a:ln>
                  <a:noFill/>
                </a:ln>
                <a:effectLst>
                  <a:outerShdw blurRad="31750" dist="25400" dir="5400000" algn="tl" rotWithShape="0">
                    <a:srgbClr val="000000">
                      <a:alpha val="25000"/>
                    </a:srgbClr>
                  </a:outerShdw>
                </a:effectLst>
                <a:uLnTx/>
                <a:uFillTx/>
                <a:latin typeface="Biome Light"/>
                <a:cs typeface="Biome Light"/>
              </a:rPr>
              <a:t>:</a:t>
            </a:r>
            <a:r>
              <a:rPr lang="en-US" sz="2000" dirty="0">
                <a:effectLst>
                  <a:outerShdw blurRad="31750" dist="25400" dir="5400000" algn="tl" rotWithShape="0">
                    <a:srgbClr val="000000">
                      <a:alpha val="25000"/>
                    </a:srgbClr>
                  </a:outerShdw>
                </a:effectLst>
                <a:latin typeface="Biome Light"/>
                <a:cs typeface="Biome Light"/>
              </a:rPr>
              <a:t> Scraping </a:t>
            </a:r>
            <a:r>
              <a:rPr lang="en-US" sz="2000" dirty="0" err="1">
                <a:effectLst>
                  <a:outerShdw blurRad="31750" dist="25400" dir="5400000" algn="tl" rotWithShape="0">
                    <a:srgbClr val="000000">
                      <a:alpha val="25000"/>
                    </a:srgbClr>
                  </a:outerShdw>
                </a:effectLst>
                <a:latin typeface="Biome Light"/>
                <a:cs typeface="Biome Light"/>
              </a:rPr>
              <a:t>javaScript</a:t>
            </a:r>
            <a:endParaRPr lang="en-US" sz="2000" dirty="0" err="1">
              <a:latin typeface="Biome Light"/>
              <a:cs typeface="Biome Light"/>
            </a:endParaRPr>
          </a:p>
          <a:p>
            <a:pPr>
              <a:lnSpc>
                <a:spcPct val="90000"/>
              </a:lnSpc>
              <a:spcAft>
                <a:spcPts val="600"/>
              </a:spcAft>
              <a:defRPr/>
            </a:pPr>
            <a:r>
              <a:rPr lang="en-US" sz="2000" dirty="0">
                <a:effectLst>
                  <a:outerShdw blurRad="31750" dist="25400" dir="5400000" algn="tl" rotWithShape="0">
                    <a:srgbClr val="000000">
                      <a:alpha val="25000"/>
                    </a:srgbClr>
                  </a:outerShdw>
                </a:effectLst>
                <a:latin typeface="Biome Light"/>
                <a:cs typeface="Biome Light"/>
              </a:rPr>
              <a:t>20 February, 2022</a:t>
            </a:r>
          </a:p>
        </p:txBody>
      </p:sp>
      <p:sp>
        <p:nvSpPr>
          <p:cNvPr id="10" name="Title 1">
            <a:extLst>
              <a:ext uri="{FF2B5EF4-FFF2-40B4-BE49-F238E27FC236}">
                <a16:creationId xmlns:a16="http://schemas.microsoft.com/office/drawing/2014/main" id="{C4D6BD18-3BF8-48E4-BD30-D2BAD366E7E1}"/>
              </a:ext>
            </a:extLst>
          </p:cNvPr>
          <p:cNvSpPr txBox="1">
            <a:spLocks/>
          </p:cNvSpPr>
          <p:nvPr/>
        </p:nvSpPr>
        <p:spPr>
          <a:xfrm>
            <a:off x="255159" y="5147510"/>
            <a:ext cx="4620544" cy="1775994"/>
          </a:xfrm>
          <a:prstGeom prst="rect">
            <a:avLst/>
          </a:prstGeom>
        </p:spPr>
        <p:txBody>
          <a:bodyPr vert="horz" lIns="91440" tIns="45720" rIns="91440" bIns="45720" rtlCol="0" anchor="t">
            <a:norm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228600" algn="l" fontAlgn="auto">
              <a:spcBef>
                <a:spcPct val="0"/>
              </a:spcBef>
              <a:spcAft>
                <a:spcPts val="600"/>
              </a:spcAft>
              <a:buClrTx/>
              <a:buSzTx/>
              <a:buFont typeface="Arial" panose="020B0604020202020204" pitchFamily="34" charset="0"/>
              <a:buChar char="•"/>
              <a:tabLst/>
              <a:defRPr/>
            </a:pPr>
            <a:r>
              <a:rPr kumimoji="0" lang="en-US" sz="1400" b="0" i="1" u="none" strike="noStrike" cap="none" spc="0" normalizeH="0" baseline="0" noProof="0" err="1">
                <a:ln>
                  <a:noFill/>
                </a:ln>
                <a:effectLst/>
                <a:uLnTx/>
                <a:uFillTx/>
                <a:latin typeface="Biome Light"/>
                <a:cs typeface="Biome Light"/>
              </a:rPr>
              <a:t>Fazle</a:t>
            </a:r>
            <a:r>
              <a:rPr kumimoji="0" lang="en-US" sz="1400" b="0" i="1" u="none" strike="noStrike" cap="none" spc="0" normalizeH="0" baseline="0" noProof="0">
                <a:ln>
                  <a:noFill/>
                </a:ln>
                <a:effectLst/>
                <a:uLnTx/>
                <a:uFillTx/>
                <a:latin typeface="Biome Light"/>
                <a:cs typeface="Biome Light"/>
              </a:rPr>
              <a:t> Rabbi, </a:t>
            </a:r>
            <a:r>
              <a:rPr kumimoji="0" lang="en-US" sz="1400" b="0" i="1" u="none" strike="noStrike" cap="none" spc="0" normalizeH="0" baseline="0" noProof="0" err="1">
                <a:ln>
                  <a:noFill/>
                </a:ln>
                <a:effectLst/>
                <a:uLnTx/>
                <a:uFillTx/>
                <a:latin typeface="Biome Light"/>
                <a:cs typeface="Biome Light"/>
              </a:rPr>
              <a:t>Ph.D</a:t>
            </a:r>
            <a:endParaRPr lang="en-US" sz="1400" b="0" i="1" u="none" strike="noStrike" cap="none" spc="0" normalizeH="0" baseline="0" noProof="0">
              <a:ln>
                <a:noFill/>
              </a:ln>
              <a:effectLst/>
              <a:uLnTx/>
              <a:uFillTx/>
              <a:latin typeface="Biome Light"/>
              <a:cs typeface="Biome Light"/>
            </a:endParaRPr>
          </a:p>
          <a:p>
            <a:pPr marL="0" marR="0" lvl="0" indent="-228600" algn="l" fontAlgn="auto">
              <a:spcBef>
                <a:spcPct val="0"/>
              </a:spcBef>
              <a:spcAft>
                <a:spcPts val="600"/>
              </a:spcAft>
              <a:buClrTx/>
              <a:buSzTx/>
              <a:buFont typeface="Arial" panose="020B0604020202020204" pitchFamily="34" charset="0"/>
              <a:buChar char="•"/>
              <a:tabLst/>
              <a:defRPr/>
            </a:pPr>
            <a:r>
              <a:rPr kumimoji="0" lang="en-US" sz="1400" b="0" i="1" u="none" strike="noStrike" cap="none" spc="0" normalizeH="0" baseline="0" noProof="0">
                <a:ln>
                  <a:noFill/>
                </a:ln>
                <a:effectLst/>
                <a:uLnTx/>
                <a:uFillTx/>
                <a:latin typeface="Biome Light"/>
                <a:cs typeface="Biome Light"/>
              </a:rPr>
              <a:t>Assoc. Prof in Information Science</a:t>
            </a:r>
            <a:endParaRPr lang="en-US" sz="1400" b="0" i="1" u="none" strike="noStrike" cap="none" spc="0" normalizeH="0" baseline="0" noProof="0">
              <a:ln>
                <a:noFill/>
              </a:ln>
              <a:effectLst/>
              <a:uLnTx/>
              <a:uFillTx/>
              <a:latin typeface="Biome Light"/>
              <a:cs typeface="Biome Light"/>
            </a:endParaRPr>
          </a:p>
          <a:p>
            <a:pPr marL="0" marR="0" lvl="0" indent="-228600" algn="l" fontAlgn="auto">
              <a:spcBef>
                <a:spcPct val="0"/>
              </a:spcBef>
              <a:spcAft>
                <a:spcPts val="600"/>
              </a:spcAft>
              <a:buClrTx/>
              <a:buSzTx/>
              <a:buFont typeface="Arial" panose="020B0604020202020204" pitchFamily="34" charset="0"/>
              <a:buChar char="•"/>
              <a:tabLst/>
              <a:defRPr/>
            </a:pPr>
            <a:r>
              <a:rPr kumimoji="0" lang="en-US" sz="1400" b="0" i="1" u="none" strike="noStrike" cap="none" spc="0" normalizeH="0" baseline="0" noProof="0">
                <a:ln>
                  <a:noFill/>
                </a:ln>
                <a:effectLst/>
                <a:uLnTx/>
                <a:uFillTx/>
                <a:latin typeface="Biome Light"/>
                <a:cs typeface="Biome Light"/>
              </a:rPr>
              <a:t>University of Bergen</a:t>
            </a:r>
            <a:endParaRPr lang="en-US" sz="1400" b="0" i="1" u="none" strike="noStrike" cap="none" spc="0" normalizeH="0" baseline="0" noProof="0">
              <a:ln>
                <a:noFill/>
              </a:ln>
              <a:effectLst/>
              <a:uLnTx/>
              <a:uFillTx/>
              <a:latin typeface="Biome Light"/>
              <a:cs typeface="Biome Light"/>
            </a:endParaRPr>
          </a:p>
          <a:p>
            <a:pPr marL="0" marR="0" lvl="0" indent="-228600" algn="l" fontAlgn="auto">
              <a:spcBef>
                <a:spcPct val="0"/>
              </a:spcBef>
              <a:spcAft>
                <a:spcPts val="600"/>
              </a:spcAft>
              <a:buClrTx/>
              <a:buSzTx/>
              <a:buFont typeface="Arial" panose="020B0604020202020204" pitchFamily="34" charset="0"/>
              <a:buChar char="•"/>
              <a:tabLst/>
              <a:defRPr/>
            </a:pPr>
            <a:r>
              <a:rPr kumimoji="0" lang="en-US" sz="1400" b="0" i="1" u="none" strike="noStrike" cap="none" spc="0" normalizeH="0" baseline="0" noProof="0">
                <a:ln>
                  <a:noFill/>
                </a:ln>
                <a:effectLst/>
                <a:uLnTx/>
                <a:uFillTx/>
                <a:latin typeface="Biome Light"/>
                <a:cs typeface="Biome Light"/>
              </a:rPr>
              <a:t>Fazle.Rabbi@uib.no</a:t>
            </a:r>
            <a:endParaRPr lang="en-US" sz="1400" b="0" i="1" u="none" strike="noStrike" cap="none" spc="0" normalizeH="0" baseline="0" noProof="0">
              <a:ln>
                <a:noFill/>
              </a:ln>
              <a:effectLst/>
              <a:uLnTx/>
              <a:uFillTx/>
              <a:latin typeface="Biome Light"/>
              <a:cs typeface="Biome Light"/>
            </a:endParaRPr>
          </a:p>
          <a:p>
            <a:pPr indent="-228600">
              <a:spcAft>
                <a:spcPts val="600"/>
              </a:spcAft>
              <a:buFont typeface="Arial" panose="020B0604020202020204" pitchFamily="34" charset="0"/>
              <a:buChar char="•"/>
              <a:defRPr/>
            </a:pPr>
            <a:r>
              <a:rPr kumimoji="0" lang="en-US" sz="1400" b="0" i="1" u="none" strike="noStrike" cap="none" spc="0" normalizeH="0" baseline="0" noProof="0">
                <a:ln>
                  <a:noFill/>
                </a:ln>
                <a:effectLst/>
                <a:uLnTx/>
                <a:uFillTx/>
                <a:latin typeface="Biome Light"/>
                <a:cs typeface="Biome Light"/>
              </a:rPr>
              <a:t>Bergen, Norway</a:t>
            </a:r>
            <a:endParaRPr lang="en-US" sz="1400" b="0" i="1" u="none" strike="noStrike" cap="none" spc="0" normalizeH="0" baseline="0" noProof="0">
              <a:ln>
                <a:noFill/>
              </a:ln>
              <a:effectLst/>
              <a:uLnTx/>
              <a:uFillTx/>
              <a:latin typeface="Biome Light"/>
              <a:cs typeface="Biome Light"/>
            </a:endParaRPr>
          </a:p>
        </p:txBody>
      </p:sp>
    </p:spTree>
    <p:extLst>
      <p:ext uri="{BB962C8B-B14F-4D97-AF65-F5344CB8AC3E}">
        <p14:creationId xmlns:p14="http://schemas.microsoft.com/office/powerpoint/2010/main" val="128591867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16EF6-67F9-48E8-BE27-FF29D4B40430}"/>
              </a:ext>
            </a:extLst>
          </p:cNvPr>
          <p:cNvSpPr txBox="1"/>
          <p:nvPr/>
        </p:nvSpPr>
        <p:spPr>
          <a:xfrm>
            <a:off x="496185" y="558265"/>
            <a:ext cx="107733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latin typeface="Biome Light"/>
                <a:cs typeface="Biome Light"/>
              </a:rPr>
              <a:t>Installation of Selenium</a:t>
            </a:r>
          </a:p>
        </p:txBody>
      </p:sp>
      <p:sp>
        <p:nvSpPr>
          <p:cNvPr id="3" name="TextBox 2">
            <a:extLst>
              <a:ext uri="{FF2B5EF4-FFF2-40B4-BE49-F238E27FC236}">
                <a16:creationId xmlns:a16="http://schemas.microsoft.com/office/drawing/2014/main" id="{308EDB0D-AC69-4691-AE9B-10AA69C0BB1E}"/>
              </a:ext>
            </a:extLst>
          </p:cNvPr>
          <p:cNvSpPr txBox="1"/>
          <p:nvPr/>
        </p:nvSpPr>
        <p:spPr>
          <a:xfrm>
            <a:off x="748748" y="1755914"/>
            <a:ext cx="1086678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Candara"/>
                <a:cs typeface="Biome Light"/>
              </a:rPr>
              <a:t>Try the following command to install selenium in your virtual environment:</a:t>
            </a:r>
          </a:p>
          <a:p>
            <a:endParaRPr lang="en-GB" dirty="0">
              <a:latin typeface="Candara"/>
              <a:ea typeface="+mn-lt"/>
              <a:cs typeface="Biome Light"/>
            </a:endParaRPr>
          </a:p>
          <a:p>
            <a:r>
              <a:rPr lang="en-GB" b="1" dirty="0">
                <a:latin typeface="Candara"/>
                <a:ea typeface="+mn-lt"/>
                <a:cs typeface="+mn-lt"/>
              </a:rPr>
              <a:t>pip install -U selenium</a:t>
            </a:r>
            <a:r>
              <a:rPr lang="en-GB" dirty="0">
                <a:latin typeface="Candara"/>
                <a:ea typeface="+mn-lt"/>
                <a:cs typeface="+mn-lt"/>
              </a:rPr>
              <a:t>
 </a:t>
            </a:r>
            <a:endParaRPr lang="en-GB">
              <a:latin typeface="Candara"/>
              <a:ea typeface="+mn-lt"/>
              <a:cs typeface="Biome Light"/>
            </a:endParaRPr>
          </a:p>
          <a:p>
            <a:endParaRPr lang="en-GB" dirty="0">
              <a:latin typeface="Candara"/>
              <a:cs typeface="Biome Light"/>
            </a:endParaRPr>
          </a:p>
          <a:p>
            <a:r>
              <a:rPr lang="en-GB" dirty="0">
                <a:latin typeface="Candara"/>
                <a:ea typeface="+mn-lt"/>
                <a:cs typeface="+mn-lt"/>
              </a:rPr>
              <a:t>Next, we need to download a WebDriver. </a:t>
            </a:r>
            <a:endParaRPr lang="en-GB">
              <a:latin typeface="Candara"/>
              <a:ea typeface="+mn-lt"/>
              <a:cs typeface="Biome Light"/>
            </a:endParaRPr>
          </a:p>
          <a:p>
            <a:r>
              <a:rPr lang="en-GB" dirty="0">
                <a:latin typeface="Candara"/>
                <a:ea typeface="+mn-lt"/>
                <a:cs typeface="+mn-lt"/>
              </a:rPr>
              <a:t>Head to </a:t>
            </a:r>
            <a:r>
              <a:rPr lang="en-GB" dirty="0">
                <a:ea typeface="+mn-lt"/>
                <a:cs typeface="+mn-lt"/>
                <a:hlinkClick r:id="rId2"/>
              </a:rPr>
              <a:t>https://sites.google.com/chromium.org/driver/</a:t>
            </a:r>
            <a:r>
              <a:rPr lang="en-GB" dirty="0">
                <a:ea typeface="+mn-lt"/>
                <a:cs typeface="+mn-lt"/>
              </a:rPr>
              <a:t> </a:t>
            </a:r>
            <a:r>
              <a:rPr lang="en-GB" i="1" dirty="0">
                <a:latin typeface="Candara"/>
                <a:ea typeface="+mn-lt"/>
                <a:cs typeface="+mn-lt"/>
              </a:rPr>
              <a:t> </a:t>
            </a:r>
            <a:r>
              <a:rPr lang="en-GB" dirty="0">
                <a:latin typeface="Candara"/>
                <a:ea typeface="+mn-lt"/>
                <a:cs typeface="+mn-lt"/>
              </a:rPr>
              <a:t>and download the latest release file matching your platform (Windows, Mac, or Linux). </a:t>
            </a:r>
            <a:endParaRPr lang="en-GB" dirty="0">
              <a:latin typeface="Candara"/>
              <a:ea typeface="+mn-lt"/>
              <a:cs typeface="Biome Light"/>
            </a:endParaRPr>
          </a:p>
          <a:p>
            <a:r>
              <a:rPr lang="en-GB" dirty="0">
                <a:latin typeface="Candara"/>
                <a:ea typeface="+mn-lt"/>
                <a:cs typeface="+mn-lt"/>
              </a:rPr>
              <a:t>The ZIP file you downloaded will contain an executable called “chromedriver.exe” on Windows or just “</a:t>
            </a:r>
            <a:r>
              <a:rPr lang="en-GB" err="1">
                <a:latin typeface="Candara"/>
                <a:ea typeface="+mn-lt"/>
                <a:cs typeface="+mn-lt"/>
              </a:rPr>
              <a:t>chromedriver</a:t>
            </a:r>
            <a:r>
              <a:rPr lang="en-GB" dirty="0">
                <a:latin typeface="Candara"/>
                <a:ea typeface="+mn-lt"/>
                <a:cs typeface="+mn-lt"/>
              </a:rPr>
              <a:t>” otherwise. </a:t>
            </a:r>
            <a:endParaRPr lang="en-GB">
              <a:latin typeface="Candara"/>
              <a:ea typeface="+mn-lt"/>
              <a:cs typeface="Biome Light"/>
            </a:endParaRPr>
          </a:p>
          <a:p>
            <a:r>
              <a:rPr lang="en-GB" dirty="0">
                <a:latin typeface="Candara"/>
                <a:ea typeface="+mn-lt"/>
                <a:cs typeface="+mn-lt"/>
              </a:rPr>
              <a:t>The easiest way to make sure Selenium can see this executable is simply by making sure it is located in the same directory as your Python scripts. </a:t>
            </a:r>
            <a:endParaRPr lang="en-GB">
              <a:latin typeface="Candara"/>
              <a:cs typeface="Biome Light"/>
            </a:endParaRPr>
          </a:p>
          <a:p>
            <a:endParaRPr lang="en-GB" dirty="0">
              <a:latin typeface="Candara"/>
              <a:cs typeface="Biome Light"/>
            </a:endParaRPr>
          </a:p>
          <a:p>
            <a:endParaRPr lang="en-GB" dirty="0">
              <a:latin typeface="Candara"/>
              <a:cs typeface="Biome Light"/>
            </a:endParaRPr>
          </a:p>
        </p:txBody>
      </p:sp>
    </p:spTree>
    <p:extLst>
      <p:ext uri="{BB962C8B-B14F-4D97-AF65-F5344CB8AC3E}">
        <p14:creationId xmlns:p14="http://schemas.microsoft.com/office/powerpoint/2010/main" val="1604986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16EF6-67F9-48E8-BE27-FF29D4B40430}"/>
              </a:ext>
            </a:extLst>
          </p:cNvPr>
          <p:cNvSpPr txBox="1"/>
          <p:nvPr/>
        </p:nvSpPr>
        <p:spPr>
          <a:xfrm>
            <a:off x="3126" y="1173"/>
            <a:ext cx="107733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latin typeface="Biome Light"/>
                <a:cs typeface="Biome Light"/>
              </a:rPr>
              <a:t>Chrome WebDriver in Python</a:t>
            </a:r>
            <a:endParaRPr lang="en-US" dirty="0"/>
          </a:p>
        </p:txBody>
      </p:sp>
      <p:sp>
        <p:nvSpPr>
          <p:cNvPr id="3" name="TextBox 2">
            <a:extLst>
              <a:ext uri="{FF2B5EF4-FFF2-40B4-BE49-F238E27FC236}">
                <a16:creationId xmlns:a16="http://schemas.microsoft.com/office/drawing/2014/main" id="{308EDB0D-AC69-4691-AE9B-10AA69C0BB1E}"/>
              </a:ext>
            </a:extLst>
          </p:cNvPr>
          <p:cNvSpPr txBox="1"/>
          <p:nvPr/>
        </p:nvSpPr>
        <p:spPr>
          <a:xfrm>
            <a:off x="493171" y="1144477"/>
            <a:ext cx="11714920"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mn-lt"/>
                <a:cs typeface="+mn-lt"/>
              </a:rPr>
              <a:t>Installation command for </a:t>
            </a:r>
            <a:r>
              <a:rPr lang="en-GB" dirty="0" err="1">
                <a:ea typeface="+mn-lt"/>
                <a:cs typeface="+mn-lt"/>
              </a:rPr>
              <a:t>webdriver_manager</a:t>
            </a:r>
            <a:r>
              <a:rPr lang="en-GB" dirty="0">
                <a:ea typeface="+mn-lt"/>
                <a:cs typeface="+mn-lt"/>
              </a:rPr>
              <a:t>: </a:t>
            </a:r>
          </a:p>
          <a:p>
            <a:endParaRPr lang="en-GB" dirty="0">
              <a:ea typeface="+mn-lt"/>
              <a:cs typeface="+mn-lt"/>
            </a:endParaRPr>
          </a:p>
          <a:p>
            <a:r>
              <a:rPr lang="en-GB" dirty="0">
                <a:ea typeface="+mn-lt"/>
                <a:cs typeface="+mn-lt"/>
              </a:rPr>
              <a:t>pip3 install </a:t>
            </a:r>
            <a:r>
              <a:rPr lang="en-GB" dirty="0" err="1">
                <a:ea typeface="+mn-lt"/>
                <a:cs typeface="+mn-lt"/>
              </a:rPr>
              <a:t>webdriver_manager</a:t>
            </a:r>
            <a:endParaRPr lang="en-GB" err="1">
              <a:cs typeface="Calibri"/>
            </a:endParaRPr>
          </a:p>
          <a:p>
            <a:endParaRPr lang="en-GB" dirty="0">
              <a:latin typeface="Calibri"/>
              <a:ea typeface="+mn-lt"/>
              <a:cs typeface="+mn-lt"/>
            </a:endParaRPr>
          </a:p>
          <a:p>
            <a:r>
              <a:rPr lang="en-GB" dirty="0">
                <a:latin typeface="Candara"/>
                <a:ea typeface="+mn-lt"/>
                <a:cs typeface="+mn-lt"/>
              </a:rPr>
              <a:t>When you instantiate a new Chrome WebDriver in Python you can pass it a variety of options through the Options object. In this case, we’re using the --headless option in order to make the WebDriver run in the background: </a:t>
            </a:r>
            <a:endParaRPr lang="en-US" b="1">
              <a:latin typeface="Candara"/>
              <a:ea typeface="+mn-lt"/>
              <a:cs typeface="Biome Light"/>
            </a:endParaRPr>
          </a:p>
          <a:p>
            <a:pPr>
              <a:buFont typeface="Arial"/>
              <a:buChar char="•"/>
            </a:pPr>
            <a:endParaRPr lang="en-GB" dirty="0">
              <a:latin typeface="Candara"/>
              <a:cs typeface="Calibri"/>
            </a:endParaRPr>
          </a:p>
          <a:p>
            <a:r>
              <a:rPr lang="en-GB" dirty="0">
                <a:latin typeface="Candara"/>
                <a:ea typeface="+mn-lt"/>
                <a:cs typeface="+mn-lt"/>
              </a:rPr>
              <a:t>    from selenium import </a:t>
            </a:r>
            <a:r>
              <a:rPr lang="en-GB" err="1">
                <a:latin typeface="Candara"/>
                <a:ea typeface="+mn-lt"/>
                <a:cs typeface="+mn-lt"/>
              </a:rPr>
              <a:t>webdriver</a:t>
            </a:r>
            <a:br>
              <a:rPr lang="en-GB" dirty="0">
                <a:latin typeface="Candara"/>
                <a:ea typeface="+mn-lt"/>
                <a:cs typeface="+mn-lt"/>
              </a:rPr>
            </a:br>
            <a:r>
              <a:rPr lang="en-GB" dirty="0">
                <a:latin typeface="Candara"/>
                <a:ea typeface="+mn-lt"/>
                <a:cs typeface="+mn-lt"/>
              </a:rPr>
              <a:t>    from </a:t>
            </a:r>
            <a:r>
              <a:rPr lang="en-GB" err="1">
                <a:latin typeface="Candara"/>
                <a:ea typeface="+mn-lt"/>
                <a:cs typeface="+mn-lt"/>
              </a:rPr>
              <a:t>selenium.webdriver.chrome.options</a:t>
            </a:r>
            <a:r>
              <a:rPr lang="en-GB" dirty="0">
                <a:latin typeface="Candara"/>
                <a:ea typeface="+mn-lt"/>
                <a:cs typeface="+mn-lt"/>
              </a:rPr>
              <a:t> import Options</a:t>
            </a:r>
          </a:p>
          <a:p>
            <a:r>
              <a:rPr lang="en-GB" b="1" dirty="0">
                <a:ea typeface="+mn-lt"/>
                <a:cs typeface="+mn-lt"/>
              </a:rPr>
              <a:t>    from </a:t>
            </a:r>
            <a:r>
              <a:rPr lang="en-GB" dirty="0" err="1">
                <a:ea typeface="+mn-lt"/>
                <a:cs typeface="+mn-lt"/>
              </a:rPr>
              <a:t>selenium.webdriver.chrome.service</a:t>
            </a:r>
            <a:r>
              <a:rPr lang="en-GB" dirty="0">
                <a:ea typeface="+mn-lt"/>
                <a:cs typeface="+mn-lt"/>
              </a:rPr>
              <a:t> </a:t>
            </a:r>
            <a:r>
              <a:rPr lang="en-GB" b="1" dirty="0">
                <a:ea typeface="+mn-lt"/>
                <a:cs typeface="+mn-lt"/>
              </a:rPr>
              <a:t>import </a:t>
            </a:r>
            <a:r>
              <a:rPr lang="en-GB" dirty="0">
                <a:ea typeface="+mn-lt"/>
                <a:cs typeface="+mn-lt"/>
              </a:rPr>
              <a:t>Service</a:t>
            </a:r>
            <a:br>
              <a:rPr lang="en-GB" dirty="0">
                <a:ea typeface="+mn-lt"/>
                <a:cs typeface="+mn-lt"/>
              </a:rPr>
            </a:br>
            <a:r>
              <a:rPr lang="en-GB" dirty="0">
                <a:ea typeface="+mn-lt"/>
                <a:cs typeface="+mn-lt"/>
              </a:rPr>
              <a:t>    from </a:t>
            </a:r>
            <a:r>
              <a:rPr lang="en-GB" dirty="0" err="1">
                <a:ea typeface="+mn-lt"/>
                <a:cs typeface="+mn-lt"/>
              </a:rPr>
              <a:t>webdriver_manager.chrome</a:t>
            </a:r>
            <a:r>
              <a:rPr lang="en-GB" dirty="0">
                <a:ea typeface="+mn-lt"/>
                <a:cs typeface="+mn-lt"/>
              </a:rPr>
              <a:t> </a:t>
            </a:r>
            <a:r>
              <a:rPr lang="en-GB" b="1" dirty="0">
                <a:ea typeface="+mn-lt"/>
                <a:cs typeface="+mn-lt"/>
              </a:rPr>
              <a:t>import </a:t>
            </a:r>
            <a:r>
              <a:rPr lang="en-GB" dirty="0" err="1">
                <a:ea typeface="+mn-lt"/>
                <a:cs typeface="+mn-lt"/>
              </a:rPr>
              <a:t>ChromeDriverManager</a:t>
            </a:r>
            <a:endParaRPr lang="en-GB" dirty="0" err="1"/>
          </a:p>
          <a:p>
            <a:endParaRPr lang="en-GB" dirty="0">
              <a:latin typeface="Candara"/>
              <a:ea typeface="+mn-lt"/>
              <a:cs typeface="+mn-lt"/>
            </a:endParaRPr>
          </a:p>
          <a:p>
            <a:r>
              <a:rPr lang="en-GB" dirty="0">
                <a:latin typeface="Candara"/>
                <a:ea typeface="+mn-lt"/>
                <a:cs typeface="+mn-lt"/>
              </a:rPr>
              <a:t>    op = Options()
    </a:t>
            </a:r>
            <a:r>
              <a:rPr lang="en-GB" dirty="0" err="1">
                <a:latin typeface="Candara"/>
                <a:ea typeface="+mn-lt"/>
                <a:cs typeface="+mn-lt"/>
              </a:rPr>
              <a:t>op.add_argument</a:t>
            </a:r>
            <a:r>
              <a:rPr lang="en-GB" dirty="0">
                <a:latin typeface="Candara"/>
                <a:ea typeface="+mn-lt"/>
                <a:cs typeface="+mn-lt"/>
              </a:rPr>
              <a:t>('--headless')
 </a:t>
            </a:r>
            <a:endParaRPr lang="en-GB" dirty="0">
              <a:latin typeface="Candara"/>
              <a:cs typeface="Calibri" panose="020F0502020204030204"/>
            </a:endParaRPr>
          </a:p>
          <a:p>
            <a:endParaRPr lang="en-GB" dirty="0">
              <a:latin typeface="Candara"/>
              <a:ea typeface="+mn-lt"/>
              <a:cs typeface="+mn-lt"/>
            </a:endParaRPr>
          </a:p>
          <a:p>
            <a:r>
              <a:rPr lang="en-GB" dirty="0">
                <a:latin typeface="Candara"/>
                <a:ea typeface="+mn-lt"/>
                <a:cs typeface="+mn-lt"/>
              </a:rPr>
              <a:t>In addition, the </a:t>
            </a:r>
            <a:r>
              <a:rPr lang="en-GB" err="1">
                <a:latin typeface="Candara"/>
                <a:ea typeface="+mn-lt"/>
                <a:cs typeface="+mn-lt"/>
              </a:rPr>
              <a:t>executable_path</a:t>
            </a:r>
            <a:r>
              <a:rPr lang="en-GB" dirty="0">
                <a:latin typeface="Candara"/>
                <a:ea typeface="+mn-lt"/>
                <a:cs typeface="+mn-lt"/>
              </a:rPr>
              <a:t> must point at the location of the downloaded Chrome‐ Driver application: </a:t>
            </a:r>
            <a:endParaRPr lang="en-GB">
              <a:latin typeface="Candara"/>
              <a:cs typeface="Calibri" panose="020F0502020204030204"/>
            </a:endParaRPr>
          </a:p>
          <a:p>
            <a:endParaRPr lang="en-GB" dirty="0">
              <a:latin typeface="Candara"/>
              <a:ea typeface="+mn-lt"/>
              <a:cs typeface="+mn-lt"/>
            </a:endParaRPr>
          </a:p>
          <a:p>
            <a:r>
              <a:rPr lang="en-GB" dirty="0">
                <a:latin typeface="Candara"/>
                <a:ea typeface="+mn-lt"/>
                <a:cs typeface="+mn-lt"/>
              </a:rPr>
              <a:t> </a:t>
            </a:r>
            <a:r>
              <a:rPr lang="en-GB" dirty="0">
                <a:ea typeface="+mn-lt"/>
                <a:cs typeface="+mn-lt"/>
              </a:rPr>
              <a:t>s=Service(</a:t>
            </a:r>
            <a:r>
              <a:rPr lang="en-GB" dirty="0" err="1">
                <a:ea typeface="+mn-lt"/>
                <a:cs typeface="+mn-lt"/>
              </a:rPr>
              <a:t>ChromeDriverManager</a:t>
            </a:r>
            <a:r>
              <a:rPr lang="en-GB" dirty="0">
                <a:ea typeface="+mn-lt"/>
                <a:cs typeface="+mn-lt"/>
              </a:rPr>
              <a:t>().install())</a:t>
            </a:r>
            <a:br>
              <a:rPr lang="en-GB" dirty="0">
                <a:ea typeface="+mn-lt"/>
                <a:cs typeface="+mn-lt"/>
              </a:rPr>
            </a:br>
            <a:r>
              <a:rPr lang="en-GB" dirty="0">
                <a:ea typeface="+mn-lt"/>
                <a:cs typeface="+mn-lt"/>
              </a:rPr>
              <a:t>driver = </a:t>
            </a:r>
            <a:r>
              <a:rPr lang="en-GB" dirty="0" err="1">
                <a:ea typeface="+mn-lt"/>
                <a:cs typeface="+mn-lt"/>
              </a:rPr>
              <a:t>webdriver.Chrome</a:t>
            </a:r>
            <a:r>
              <a:rPr lang="en-GB" dirty="0">
                <a:ea typeface="+mn-lt"/>
                <a:cs typeface="+mn-lt"/>
              </a:rPr>
              <a:t>(service=s, options=op)</a:t>
            </a:r>
            <a:br>
              <a:rPr lang="en-GB" dirty="0">
                <a:ea typeface="+mn-lt"/>
                <a:cs typeface="+mn-lt"/>
              </a:rPr>
            </a:br>
            <a:r>
              <a:rPr lang="en-GB" dirty="0">
                <a:latin typeface="Candara"/>
                <a:ea typeface="+mn-lt"/>
                <a:cs typeface="+mn-lt"/>
              </a:rPr>
              <a:t>
 </a:t>
            </a:r>
            <a:endParaRPr lang="en-GB">
              <a:latin typeface="Candara"/>
              <a:cs typeface="Calibri" panose="020F0502020204030204"/>
            </a:endParaRPr>
          </a:p>
          <a:p>
            <a:pPr marL="285750" indent="-285750">
              <a:buFont typeface="Arial"/>
              <a:buChar char="•"/>
            </a:pPr>
            <a:endParaRPr lang="en-GB" b="1" dirty="0">
              <a:latin typeface="Candara"/>
              <a:cs typeface="Calibri"/>
            </a:endParaRPr>
          </a:p>
        </p:txBody>
      </p:sp>
    </p:spTree>
    <p:extLst>
      <p:ext uri="{BB962C8B-B14F-4D97-AF65-F5344CB8AC3E}">
        <p14:creationId xmlns:p14="http://schemas.microsoft.com/office/powerpoint/2010/main" val="3078675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2116EF6-67F9-48E8-BE27-FF29D4B40430}"/>
              </a:ext>
            </a:extLst>
          </p:cNvPr>
          <p:cNvSpPr txBox="1"/>
          <p:nvPr/>
        </p:nvSpPr>
        <p:spPr>
          <a:xfrm>
            <a:off x="1028700" y="1967266"/>
            <a:ext cx="2628900" cy="2547257"/>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300" kern="1200">
                <a:solidFill>
                  <a:srgbClr val="FFFFFF"/>
                </a:solidFill>
                <a:latin typeface="+mj-lt"/>
                <a:ea typeface="+mj-ea"/>
                <a:cs typeface="+mj-cs"/>
              </a:rPr>
              <a:t>Example: Python program that uses Selenium WebDriver</a:t>
            </a:r>
          </a:p>
        </p:txBody>
      </p:sp>
      <p:pic>
        <p:nvPicPr>
          <p:cNvPr id="3" name="Picture 4" descr="Graphical user interface, text, application&#10;&#10;Description automatically generated">
            <a:extLst>
              <a:ext uri="{FF2B5EF4-FFF2-40B4-BE49-F238E27FC236}">
                <a16:creationId xmlns:a16="http://schemas.microsoft.com/office/drawing/2014/main" id="{AC20F6CE-679E-4FB0-80F2-44E5E0B9D0D6}"/>
              </a:ext>
            </a:extLst>
          </p:cNvPr>
          <p:cNvPicPr>
            <a:picLocks noChangeAspect="1"/>
          </p:cNvPicPr>
          <p:nvPr/>
        </p:nvPicPr>
        <p:blipFill>
          <a:blip r:embed="rId2"/>
          <a:stretch>
            <a:fillRect/>
          </a:stretch>
        </p:blipFill>
        <p:spPr>
          <a:xfrm>
            <a:off x="4777316" y="1334294"/>
            <a:ext cx="6780700" cy="4187082"/>
          </a:xfrm>
          <a:prstGeom prst="rect">
            <a:avLst/>
          </a:prstGeom>
        </p:spPr>
      </p:pic>
    </p:spTree>
    <p:extLst>
      <p:ext uri="{BB962C8B-B14F-4D97-AF65-F5344CB8AC3E}">
        <p14:creationId xmlns:p14="http://schemas.microsoft.com/office/powerpoint/2010/main" val="522275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2116EF6-67F9-48E8-BE27-FF29D4B40430}"/>
              </a:ext>
            </a:extLst>
          </p:cNvPr>
          <p:cNvSpPr txBox="1"/>
          <p:nvPr/>
        </p:nvSpPr>
        <p:spPr>
          <a:xfrm>
            <a:off x="1028700" y="1967266"/>
            <a:ext cx="2628900" cy="2547257"/>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300" kern="1200">
                <a:solidFill>
                  <a:srgbClr val="FFFFFF"/>
                </a:solidFill>
                <a:latin typeface="+mj-lt"/>
                <a:ea typeface="+mj-ea"/>
                <a:cs typeface="+mj-cs"/>
              </a:rPr>
              <a:t>Example: Python program that uses Selenium WebDriver</a:t>
            </a:r>
          </a:p>
        </p:txBody>
      </p:sp>
      <p:pic>
        <p:nvPicPr>
          <p:cNvPr id="3" name="Picture 4" descr="Graphical user interface, text, application&#10;&#10;Description automatically generated">
            <a:extLst>
              <a:ext uri="{FF2B5EF4-FFF2-40B4-BE49-F238E27FC236}">
                <a16:creationId xmlns:a16="http://schemas.microsoft.com/office/drawing/2014/main" id="{AC20F6CE-679E-4FB0-80F2-44E5E0B9D0D6}"/>
              </a:ext>
            </a:extLst>
          </p:cNvPr>
          <p:cNvPicPr>
            <a:picLocks noChangeAspect="1"/>
          </p:cNvPicPr>
          <p:nvPr/>
        </p:nvPicPr>
        <p:blipFill>
          <a:blip r:embed="rId2"/>
          <a:stretch>
            <a:fillRect/>
          </a:stretch>
        </p:blipFill>
        <p:spPr>
          <a:xfrm>
            <a:off x="4777316" y="1334294"/>
            <a:ext cx="6780700" cy="4187082"/>
          </a:xfrm>
          <a:prstGeom prst="rect">
            <a:avLst/>
          </a:prstGeom>
        </p:spPr>
      </p:pic>
      <p:sp>
        <p:nvSpPr>
          <p:cNvPr id="4" name="TextBox 3">
            <a:extLst>
              <a:ext uri="{FF2B5EF4-FFF2-40B4-BE49-F238E27FC236}">
                <a16:creationId xmlns:a16="http://schemas.microsoft.com/office/drawing/2014/main" id="{C9A2B1BE-9CD1-4149-8D6C-FE096D33C594}"/>
              </a:ext>
            </a:extLst>
          </p:cNvPr>
          <p:cNvSpPr txBox="1"/>
          <p:nvPr/>
        </p:nvSpPr>
        <p:spPr>
          <a:xfrm>
            <a:off x="4459357" y="5923722"/>
            <a:ext cx="71694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solidFill>
                  <a:srgbClr val="FF0000"/>
                </a:solidFill>
              </a:rPr>
              <a:t>What is the purpose of calling sleep() function here ?</a:t>
            </a:r>
            <a:endParaRPr lang="en-US" sz="2400" dirty="0">
              <a:solidFill>
                <a:srgbClr val="FF0000"/>
              </a:solidFill>
            </a:endParaRPr>
          </a:p>
          <a:p>
            <a:r>
              <a:rPr lang="en-US" sz="2400" dirty="0">
                <a:solidFill>
                  <a:srgbClr val="FF0000"/>
                </a:solidFill>
                <a:cs typeface="Calibri"/>
              </a:rPr>
              <a:t>Is it necessary?</a:t>
            </a:r>
          </a:p>
        </p:txBody>
      </p:sp>
      <p:cxnSp>
        <p:nvCxnSpPr>
          <p:cNvPr id="6" name="Straight Arrow Connector 5">
            <a:extLst>
              <a:ext uri="{FF2B5EF4-FFF2-40B4-BE49-F238E27FC236}">
                <a16:creationId xmlns:a16="http://schemas.microsoft.com/office/drawing/2014/main" id="{66F47D19-63B4-43DD-8DBC-F7D9C5832C1F}"/>
              </a:ext>
            </a:extLst>
          </p:cNvPr>
          <p:cNvCxnSpPr/>
          <p:nvPr/>
        </p:nvCxnSpPr>
        <p:spPr>
          <a:xfrm flipV="1">
            <a:off x="5373067" y="4561684"/>
            <a:ext cx="909666" cy="14429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935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EDB0D-AC69-4691-AE9B-10AA69C0BB1E}"/>
              </a:ext>
            </a:extLst>
          </p:cNvPr>
          <p:cNvSpPr txBox="1"/>
          <p:nvPr/>
        </p:nvSpPr>
        <p:spPr>
          <a:xfrm>
            <a:off x="748748" y="1755914"/>
            <a:ext cx="1086678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Candara"/>
                <a:ea typeface="+mn-lt"/>
                <a:cs typeface="+mn-lt"/>
              </a:rPr>
              <a:t>Selenium uses selectors </a:t>
            </a:r>
            <a:r>
              <a:rPr lang="en-GB" b="1" dirty="0">
                <a:latin typeface="Candara"/>
                <a:ea typeface="+mn-lt"/>
                <a:cs typeface="+mn-lt"/>
              </a:rPr>
              <a:t>to find an element</a:t>
            </a:r>
            <a:r>
              <a:rPr lang="en-GB" dirty="0">
                <a:latin typeface="Candara"/>
                <a:ea typeface="+mn-lt"/>
                <a:cs typeface="+mn-lt"/>
              </a:rPr>
              <a:t> in a WebDriver’s DOM. </a:t>
            </a:r>
            <a:endParaRPr lang="en-GB">
              <a:latin typeface="Candara"/>
              <a:cs typeface="Calibri"/>
            </a:endParaRPr>
          </a:p>
          <a:p>
            <a:endParaRPr lang="en-GB" dirty="0">
              <a:latin typeface="Candara"/>
              <a:cs typeface="Calibri"/>
            </a:endParaRPr>
          </a:p>
          <a:p>
            <a:pPr marL="285750" indent="-285750">
              <a:buFont typeface="Arial"/>
              <a:buChar char="•"/>
            </a:pPr>
            <a:r>
              <a:rPr lang="en-GB" dirty="0">
                <a:latin typeface="Candara"/>
                <a:ea typeface="+mn-lt"/>
                <a:cs typeface="+mn-lt"/>
              </a:rPr>
              <a:t>By CSS ID: </a:t>
            </a:r>
            <a:r>
              <a:rPr lang="en-GB" i="1" err="1">
                <a:latin typeface="Candara"/>
                <a:ea typeface="+mn-lt"/>
                <a:cs typeface="+mn-lt"/>
              </a:rPr>
              <a:t>find_element_by_id</a:t>
            </a:r>
            <a:endParaRPr lang="en-GB">
              <a:latin typeface="Candara"/>
              <a:cs typeface="Biome Light"/>
            </a:endParaRPr>
          </a:p>
          <a:p>
            <a:pPr marL="285750" indent="-285750">
              <a:buFont typeface="Arial"/>
              <a:buChar char="•"/>
            </a:pPr>
            <a:r>
              <a:rPr lang="en-GB" dirty="0">
                <a:latin typeface="Candara"/>
                <a:ea typeface="+mn-lt"/>
                <a:cs typeface="+mn-lt"/>
              </a:rPr>
              <a:t>By CSS class name: </a:t>
            </a:r>
            <a:r>
              <a:rPr lang="en-GB" i="1" err="1">
                <a:latin typeface="Candara"/>
                <a:ea typeface="+mn-lt"/>
                <a:cs typeface="+mn-lt"/>
              </a:rPr>
              <a:t>find_element_by_class_name</a:t>
            </a:r>
            <a:endParaRPr lang="en-GB">
              <a:latin typeface="Candara"/>
              <a:cs typeface="Biome Light"/>
            </a:endParaRPr>
          </a:p>
          <a:p>
            <a:pPr marL="285750" indent="-285750">
              <a:buFont typeface="Arial"/>
              <a:buChar char="•"/>
            </a:pPr>
            <a:r>
              <a:rPr lang="en-GB" dirty="0">
                <a:latin typeface="Candara"/>
                <a:ea typeface="+mn-lt"/>
                <a:cs typeface="+mn-lt"/>
              </a:rPr>
              <a:t>By name attribute: </a:t>
            </a:r>
            <a:r>
              <a:rPr lang="en-GB" i="1" err="1">
                <a:latin typeface="Candara"/>
                <a:ea typeface="+mn-lt"/>
                <a:cs typeface="+mn-lt"/>
              </a:rPr>
              <a:t>find_element_by_name</a:t>
            </a:r>
            <a:endParaRPr lang="en-GB">
              <a:latin typeface="Candara"/>
              <a:cs typeface="Biome Light"/>
            </a:endParaRPr>
          </a:p>
          <a:p>
            <a:pPr marL="285750" indent="-285750">
              <a:buFont typeface="Arial"/>
              <a:buChar char="•"/>
            </a:pPr>
            <a:r>
              <a:rPr lang="en-GB" dirty="0">
                <a:latin typeface="Candara"/>
                <a:ea typeface="+mn-lt"/>
                <a:cs typeface="+mn-lt"/>
              </a:rPr>
              <a:t>By DOM structure or </a:t>
            </a:r>
            <a:r>
              <a:rPr lang="en-GB" err="1">
                <a:latin typeface="Candara"/>
                <a:ea typeface="+mn-lt"/>
                <a:cs typeface="+mn-lt"/>
              </a:rPr>
              <a:t>xpath</a:t>
            </a:r>
            <a:r>
              <a:rPr lang="en-GB" dirty="0">
                <a:latin typeface="Candara"/>
                <a:ea typeface="+mn-lt"/>
                <a:cs typeface="+mn-lt"/>
              </a:rPr>
              <a:t>: </a:t>
            </a:r>
            <a:r>
              <a:rPr lang="en-GB" i="1" err="1">
                <a:latin typeface="Candara"/>
                <a:ea typeface="+mn-lt"/>
                <a:cs typeface="+mn-lt"/>
              </a:rPr>
              <a:t>find_element_by_xpath</a:t>
            </a:r>
            <a:endParaRPr lang="en-GB">
              <a:latin typeface="Candara"/>
              <a:cs typeface="Biome Light"/>
            </a:endParaRPr>
          </a:p>
          <a:p>
            <a:pPr marL="285750" indent="-285750">
              <a:buFont typeface="Arial"/>
              <a:buChar char="•"/>
            </a:pPr>
            <a:r>
              <a:rPr lang="en-GB" dirty="0">
                <a:latin typeface="Candara"/>
                <a:ea typeface="+mn-lt"/>
                <a:cs typeface="+mn-lt"/>
              </a:rPr>
              <a:t>By link text: </a:t>
            </a:r>
            <a:r>
              <a:rPr lang="en-GB" i="1" err="1">
                <a:latin typeface="Candara"/>
                <a:ea typeface="+mn-lt"/>
                <a:cs typeface="+mn-lt"/>
              </a:rPr>
              <a:t>find_element_by_link_text</a:t>
            </a:r>
            <a:endParaRPr lang="en-GB">
              <a:latin typeface="Candara"/>
              <a:cs typeface="Biome Light"/>
            </a:endParaRPr>
          </a:p>
          <a:p>
            <a:pPr marL="285750" indent="-285750">
              <a:buFont typeface="Arial"/>
              <a:buChar char="•"/>
            </a:pPr>
            <a:r>
              <a:rPr lang="en-GB" dirty="0">
                <a:latin typeface="Candara"/>
                <a:ea typeface="+mn-lt"/>
                <a:cs typeface="+mn-lt"/>
              </a:rPr>
              <a:t>By partial link text: </a:t>
            </a:r>
            <a:r>
              <a:rPr lang="en-GB" i="1" err="1">
                <a:latin typeface="Candara"/>
                <a:ea typeface="+mn-lt"/>
                <a:cs typeface="+mn-lt"/>
              </a:rPr>
              <a:t>find_element_by_partial_link_text</a:t>
            </a:r>
            <a:endParaRPr lang="en-GB">
              <a:latin typeface="Candara"/>
              <a:cs typeface="Biome Light"/>
            </a:endParaRPr>
          </a:p>
          <a:p>
            <a:pPr marL="285750" indent="-285750">
              <a:buFont typeface="Arial"/>
              <a:buChar char="•"/>
            </a:pPr>
            <a:r>
              <a:rPr lang="en-GB" dirty="0">
                <a:latin typeface="Candara"/>
                <a:ea typeface="+mn-lt"/>
                <a:cs typeface="+mn-lt"/>
              </a:rPr>
              <a:t>By HTML tag name: </a:t>
            </a:r>
            <a:r>
              <a:rPr lang="en-GB" i="1" err="1">
                <a:latin typeface="Candara"/>
                <a:ea typeface="+mn-lt"/>
                <a:cs typeface="+mn-lt"/>
              </a:rPr>
              <a:t>find_element_by_tag_name</a:t>
            </a:r>
            <a:endParaRPr lang="en-GB">
              <a:latin typeface="Candara"/>
              <a:cs typeface="Biome Light"/>
            </a:endParaRPr>
          </a:p>
          <a:p>
            <a:endParaRPr lang="en-GB" i="1" dirty="0">
              <a:latin typeface="Candara"/>
              <a:ea typeface="+mn-lt"/>
              <a:cs typeface="+mn-lt"/>
            </a:endParaRPr>
          </a:p>
          <a:p>
            <a:r>
              <a:rPr lang="en-GB" dirty="0">
                <a:latin typeface="Candara"/>
                <a:ea typeface="+mn-lt"/>
                <a:cs typeface="+mn-lt"/>
              </a:rPr>
              <a:t>While all these locators return single elements, one may use the </a:t>
            </a:r>
            <a:r>
              <a:rPr lang="en-GB" i="1" dirty="0">
                <a:latin typeface="Candara"/>
                <a:ea typeface="+mn-lt"/>
                <a:cs typeface="+mn-lt"/>
              </a:rPr>
              <a:t>.</a:t>
            </a:r>
            <a:r>
              <a:rPr lang="en-GB" i="1" err="1">
                <a:latin typeface="Candara"/>
                <a:ea typeface="+mn-lt"/>
                <a:cs typeface="+mn-lt"/>
              </a:rPr>
              <a:t>find_elements</a:t>
            </a:r>
            <a:r>
              <a:rPr lang="en-GB" i="1" dirty="0">
                <a:latin typeface="Candara"/>
                <a:ea typeface="+mn-lt"/>
                <a:cs typeface="+mn-lt"/>
              </a:rPr>
              <a:t>()</a:t>
            </a:r>
            <a:r>
              <a:rPr lang="en-GB" dirty="0">
                <a:latin typeface="Candara"/>
                <a:ea typeface="+mn-lt"/>
                <a:cs typeface="+mn-lt"/>
              </a:rPr>
              <a:t> method to find multiple elements.</a:t>
            </a:r>
            <a:endParaRPr lang="en-GB">
              <a:latin typeface="Candara"/>
              <a:cs typeface="Biome Light"/>
            </a:endParaRPr>
          </a:p>
          <a:p>
            <a:endParaRPr lang="en-GB" dirty="0">
              <a:latin typeface="Candara"/>
              <a:cs typeface="Calibri"/>
            </a:endParaRPr>
          </a:p>
          <a:p>
            <a:endParaRPr lang="en-GB" dirty="0">
              <a:latin typeface="Candara"/>
              <a:cs typeface="Biome Light"/>
            </a:endParaRPr>
          </a:p>
        </p:txBody>
      </p:sp>
      <p:sp>
        <p:nvSpPr>
          <p:cNvPr id="5" name="TextBox 4">
            <a:extLst>
              <a:ext uri="{FF2B5EF4-FFF2-40B4-BE49-F238E27FC236}">
                <a16:creationId xmlns:a16="http://schemas.microsoft.com/office/drawing/2014/main" id="{E7FFE1B3-6E3E-47F1-9199-6BA2F98A8BC9}"/>
              </a:ext>
            </a:extLst>
          </p:cNvPr>
          <p:cNvSpPr txBox="1"/>
          <p:nvPr/>
        </p:nvSpPr>
        <p:spPr>
          <a:xfrm>
            <a:off x="-772" y="1674"/>
            <a:ext cx="12178101"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FFFFFF"/>
                </a:solidFill>
                <a:latin typeface="Biome Light"/>
                <a:cs typeface="Biome Light"/>
              </a:rPr>
              <a:t>Selenium selectors </a:t>
            </a:r>
            <a:endParaRPr lang="en-US" b="1">
              <a:solidFill>
                <a:srgbClr val="FFFFFF"/>
              </a:solidFill>
              <a:cs typeface="Calibri"/>
            </a:endParaRPr>
          </a:p>
        </p:txBody>
      </p:sp>
    </p:spTree>
    <p:extLst>
      <p:ext uri="{BB962C8B-B14F-4D97-AF65-F5344CB8AC3E}">
        <p14:creationId xmlns:p14="http://schemas.microsoft.com/office/powerpoint/2010/main" val="713354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EDB0D-AC69-4691-AE9B-10AA69C0BB1E}"/>
              </a:ext>
            </a:extLst>
          </p:cNvPr>
          <p:cNvSpPr txBox="1"/>
          <p:nvPr/>
        </p:nvSpPr>
        <p:spPr>
          <a:xfrm>
            <a:off x="748748" y="1755914"/>
            <a:ext cx="1086678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Candara"/>
                <a:ea typeface="+mn-lt"/>
                <a:cs typeface="+mn-lt"/>
              </a:rPr>
              <a:t>Selenium uses selectors </a:t>
            </a:r>
            <a:r>
              <a:rPr lang="en-GB" b="1" dirty="0">
                <a:latin typeface="Candara"/>
                <a:ea typeface="+mn-lt"/>
                <a:cs typeface="+mn-lt"/>
              </a:rPr>
              <a:t>to find an element </a:t>
            </a:r>
            <a:r>
              <a:rPr lang="en-GB" dirty="0">
                <a:latin typeface="Candara"/>
                <a:ea typeface="+mn-lt"/>
                <a:cs typeface="+mn-lt"/>
              </a:rPr>
              <a:t>in a WebDriver’s DOM. </a:t>
            </a:r>
            <a:endParaRPr lang="en-GB">
              <a:latin typeface="Candara"/>
              <a:cs typeface="Calibri"/>
            </a:endParaRPr>
          </a:p>
          <a:p>
            <a:endParaRPr lang="en-GB" dirty="0">
              <a:latin typeface="Candara"/>
              <a:cs typeface="Calibri"/>
            </a:endParaRPr>
          </a:p>
          <a:p>
            <a:pPr marL="285750" indent="-285750">
              <a:buFont typeface="Arial"/>
              <a:buChar char="•"/>
            </a:pPr>
            <a:r>
              <a:rPr lang="en-GB" dirty="0">
                <a:latin typeface="Candara"/>
                <a:ea typeface="+mn-lt"/>
                <a:cs typeface="+mn-lt"/>
              </a:rPr>
              <a:t>By CSS ID: </a:t>
            </a:r>
            <a:r>
              <a:rPr lang="en-GB" i="1" dirty="0" err="1">
                <a:latin typeface="Candara"/>
                <a:ea typeface="+mn-lt"/>
                <a:cs typeface="+mn-lt"/>
              </a:rPr>
              <a:t>find_element_by_id</a:t>
            </a:r>
            <a:endParaRPr lang="en-GB">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CSS class name: </a:t>
            </a:r>
            <a:r>
              <a:rPr lang="en-GB" i="1" dirty="0" err="1">
                <a:solidFill>
                  <a:schemeClr val="bg1">
                    <a:lumMod val="75000"/>
                  </a:schemeClr>
                </a:solidFill>
                <a:latin typeface="Candara"/>
                <a:ea typeface="+mn-lt"/>
                <a:cs typeface="+mn-lt"/>
              </a:rPr>
              <a:t>find_element_by_class_name</a:t>
            </a:r>
            <a:endParaRPr lang="en-GB">
              <a:solidFill>
                <a:schemeClr val="bg1">
                  <a:lumMod val="75000"/>
                </a:schemeClr>
              </a:solidFill>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name attribute: </a:t>
            </a:r>
            <a:r>
              <a:rPr lang="en-GB" i="1" dirty="0" err="1">
                <a:solidFill>
                  <a:schemeClr val="bg1">
                    <a:lumMod val="75000"/>
                  </a:schemeClr>
                </a:solidFill>
                <a:latin typeface="Candara"/>
                <a:ea typeface="+mn-lt"/>
                <a:cs typeface="+mn-lt"/>
              </a:rPr>
              <a:t>find_element_by_name</a:t>
            </a:r>
            <a:endParaRPr lang="en-GB">
              <a:solidFill>
                <a:schemeClr val="bg1">
                  <a:lumMod val="75000"/>
                </a:schemeClr>
              </a:solidFill>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DOM structure or </a:t>
            </a:r>
            <a:r>
              <a:rPr lang="en-GB" dirty="0" err="1">
                <a:solidFill>
                  <a:schemeClr val="bg1">
                    <a:lumMod val="75000"/>
                  </a:schemeClr>
                </a:solidFill>
                <a:latin typeface="Candara"/>
                <a:ea typeface="+mn-lt"/>
                <a:cs typeface="+mn-lt"/>
              </a:rPr>
              <a:t>xpath</a:t>
            </a:r>
            <a:r>
              <a:rPr lang="en-GB" dirty="0">
                <a:solidFill>
                  <a:schemeClr val="bg1">
                    <a:lumMod val="75000"/>
                  </a:schemeClr>
                </a:solidFill>
                <a:latin typeface="Candara"/>
                <a:ea typeface="+mn-lt"/>
                <a:cs typeface="+mn-lt"/>
              </a:rPr>
              <a:t>: </a:t>
            </a:r>
            <a:r>
              <a:rPr lang="en-GB" i="1" dirty="0" err="1">
                <a:solidFill>
                  <a:schemeClr val="bg1">
                    <a:lumMod val="75000"/>
                  </a:schemeClr>
                </a:solidFill>
                <a:latin typeface="Candara"/>
                <a:ea typeface="+mn-lt"/>
                <a:cs typeface="+mn-lt"/>
              </a:rPr>
              <a:t>find_element_by_xpath</a:t>
            </a:r>
            <a:endParaRPr lang="en-GB">
              <a:solidFill>
                <a:schemeClr val="bg1">
                  <a:lumMod val="75000"/>
                </a:schemeClr>
              </a:solidFill>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link text: </a:t>
            </a:r>
            <a:r>
              <a:rPr lang="en-GB" i="1" dirty="0" err="1">
                <a:solidFill>
                  <a:schemeClr val="bg1">
                    <a:lumMod val="75000"/>
                  </a:schemeClr>
                </a:solidFill>
                <a:latin typeface="Candara"/>
                <a:ea typeface="+mn-lt"/>
                <a:cs typeface="+mn-lt"/>
              </a:rPr>
              <a:t>find_element_by_link_text</a:t>
            </a:r>
            <a:endParaRPr lang="en-GB">
              <a:solidFill>
                <a:schemeClr val="bg1">
                  <a:lumMod val="75000"/>
                </a:schemeClr>
              </a:solidFill>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partial link text: </a:t>
            </a:r>
            <a:r>
              <a:rPr lang="en-GB" i="1" dirty="0" err="1">
                <a:solidFill>
                  <a:schemeClr val="bg1">
                    <a:lumMod val="75000"/>
                  </a:schemeClr>
                </a:solidFill>
                <a:latin typeface="Candara"/>
                <a:ea typeface="+mn-lt"/>
                <a:cs typeface="+mn-lt"/>
              </a:rPr>
              <a:t>find_element_by_partial_link_text</a:t>
            </a:r>
            <a:endParaRPr lang="en-GB">
              <a:solidFill>
                <a:schemeClr val="bg1">
                  <a:lumMod val="75000"/>
                </a:schemeClr>
              </a:solidFill>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HTML tag name: </a:t>
            </a:r>
            <a:r>
              <a:rPr lang="en-GB" i="1" dirty="0" err="1">
                <a:solidFill>
                  <a:schemeClr val="bg1">
                    <a:lumMod val="75000"/>
                  </a:schemeClr>
                </a:solidFill>
                <a:latin typeface="Candara"/>
                <a:ea typeface="+mn-lt"/>
                <a:cs typeface="+mn-lt"/>
              </a:rPr>
              <a:t>find_element_by_tag_name</a:t>
            </a:r>
            <a:endParaRPr lang="en-GB">
              <a:solidFill>
                <a:schemeClr val="bg1">
                  <a:lumMod val="75000"/>
                </a:schemeClr>
              </a:solidFill>
              <a:latin typeface="Candara"/>
              <a:cs typeface="Biome Light"/>
            </a:endParaRPr>
          </a:p>
          <a:p>
            <a:endParaRPr lang="en-GB" i="1" dirty="0">
              <a:solidFill>
                <a:schemeClr val="bg1">
                  <a:lumMod val="75000"/>
                </a:schemeClr>
              </a:solidFill>
              <a:latin typeface="Candara"/>
              <a:ea typeface="+mn-lt"/>
              <a:cs typeface="+mn-lt"/>
            </a:endParaRPr>
          </a:p>
          <a:p>
            <a:r>
              <a:rPr lang="en-GB" dirty="0">
                <a:solidFill>
                  <a:schemeClr val="bg1">
                    <a:lumMod val="75000"/>
                  </a:schemeClr>
                </a:solidFill>
                <a:latin typeface="Candara"/>
                <a:ea typeface="+mn-lt"/>
                <a:cs typeface="+mn-lt"/>
              </a:rPr>
              <a:t>While all these locators return single elements, one may use the </a:t>
            </a:r>
            <a:r>
              <a:rPr lang="en-GB" i="1" dirty="0">
                <a:solidFill>
                  <a:schemeClr val="bg1">
                    <a:lumMod val="75000"/>
                  </a:schemeClr>
                </a:solidFill>
                <a:latin typeface="Candara"/>
                <a:ea typeface="+mn-lt"/>
                <a:cs typeface="+mn-lt"/>
              </a:rPr>
              <a:t>.</a:t>
            </a:r>
            <a:r>
              <a:rPr lang="en-GB" i="1" dirty="0" err="1">
                <a:solidFill>
                  <a:schemeClr val="bg1">
                    <a:lumMod val="75000"/>
                  </a:schemeClr>
                </a:solidFill>
                <a:latin typeface="Candara"/>
                <a:ea typeface="+mn-lt"/>
                <a:cs typeface="+mn-lt"/>
              </a:rPr>
              <a:t>find_elements</a:t>
            </a:r>
            <a:r>
              <a:rPr lang="en-GB" i="1" dirty="0">
                <a:solidFill>
                  <a:schemeClr val="bg1">
                    <a:lumMod val="75000"/>
                  </a:schemeClr>
                </a:solidFill>
                <a:latin typeface="Candara"/>
                <a:ea typeface="+mn-lt"/>
                <a:cs typeface="+mn-lt"/>
              </a:rPr>
              <a:t>()</a:t>
            </a:r>
            <a:r>
              <a:rPr lang="en-GB" dirty="0">
                <a:solidFill>
                  <a:schemeClr val="bg1">
                    <a:lumMod val="75000"/>
                  </a:schemeClr>
                </a:solidFill>
                <a:latin typeface="Candara"/>
                <a:ea typeface="+mn-lt"/>
                <a:cs typeface="+mn-lt"/>
              </a:rPr>
              <a:t> method to find multiple elements.</a:t>
            </a:r>
            <a:endParaRPr lang="en-GB">
              <a:solidFill>
                <a:schemeClr val="bg1">
                  <a:lumMod val="75000"/>
                </a:schemeClr>
              </a:solidFill>
              <a:latin typeface="Candara"/>
              <a:cs typeface="Biome Light"/>
            </a:endParaRPr>
          </a:p>
          <a:p>
            <a:endParaRPr lang="en-GB" dirty="0">
              <a:latin typeface="Candara"/>
              <a:cs typeface="Calibri"/>
            </a:endParaRPr>
          </a:p>
          <a:p>
            <a:endParaRPr lang="en-GB" dirty="0">
              <a:latin typeface="Candara"/>
              <a:cs typeface="Biome Light"/>
            </a:endParaRPr>
          </a:p>
        </p:txBody>
      </p:sp>
      <p:sp>
        <p:nvSpPr>
          <p:cNvPr id="4" name="TextBox 3">
            <a:extLst>
              <a:ext uri="{FF2B5EF4-FFF2-40B4-BE49-F238E27FC236}">
                <a16:creationId xmlns:a16="http://schemas.microsoft.com/office/drawing/2014/main" id="{248E79F4-E96C-4FF7-BE49-0B382A065AF1}"/>
              </a:ext>
            </a:extLst>
          </p:cNvPr>
          <p:cNvSpPr txBox="1"/>
          <p:nvPr/>
        </p:nvSpPr>
        <p:spPr>
          <a:xfrm>
            <a:off x="748748" y="5777948"/>
            <a:ext cx="94090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Biome Light"/>
                <a:cs typeface="Biome Light"/>
              </a:rPr>
              <a:t>Example: </a:t>
            </a:r>
            <a:endParaRPr lang="en-US">
              <a:latin typeface="Biome Light"/>
              <a:cs typeface="Biome Light"/>
            </a:endParaRPr>
          </a:p>
          <a:p>
            <a:r>
              <a:rPr lang="en-GB" dirty="0" err="1">
                <a:latin typeface="Biome Light"/>
                <a:ea typeface="+mn-lt"/>
                <a:cs typeface="+mn-lt"/>
              </a:rPr>
              <a:t>search_bar</a:t>
            </a:r>
            <a:r>
              <a:rPr lang="en-GB" dirty="0">
                <a:latin typeface="Biome Light"/>
                <a:ea typeface="+mn-lt"/>
                <a:cs typeface="+mn-lt"/>
              </a:rPr>
              <a:t> = </a:t>
            </a:r>
            <a:r>
              <a:rPr lang="en-GB" dirty="0" err="1">
                <a:latin typeface="Biome Light"/>
                <a:ea typeface="+mn-lt"/>
                <a:cs typeface="+mn-lt"/>
              </a:rPr>
              <a:t>driver.find_element_by_id</a:t>
            </a:r>
            <a:r>
              <a:rPr lang="en-GB" dirty="0">
                <a:latin typeface="Biome Light"/>
                <a:ea typeface="+mn-lt"/>
                <a:cs typeface="+mn-lt"/>
              </a:rPr>
              <a:t>("id-search-field")</a:t>
            </a:r>
            <a:endParaRPr lang="en-US">
              <a:latin typeface="Biome Light"/>
              <a:ea typeface="+mn-lt"/>
              <a:cs typeface="+mn-lt"/>
            </a:endParaRPr>
          </a:p>
        </p:txBody>
      </p:sp>
      <p:sp>
        <p:nvSpPr>
          <p:cNvPr id="6" name="TextBox 5">
            <a:extLst>
              <a:ext uri="{FF2B5EF4-FFF2-40B4-BE49-F238E27FC236}">
                <a16:creationId xmlns:a16="http://schemas.microsoft.com/office/drawing/2014/main" id="{B34B882E-566C-4AC1-A368-C4484D6A695F}"/>
              </a:ext>
            </a:extLst>
          </p:cNvPr>
          <p:cNvSpPr txBox="1"/>
          <p:nvPr/>
        </p:nvSpPr>
        <p:spPr>
          <a:xfrm>
            <a:off x="-772" y="1674"/>
            <a:ext cx="12178101"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FFFFFF"/>
                </a:solidFill>
                <a:latin typeface="Biome Light"/>
                <a:cs typeface="Biome Light"/>
              </a:rPr>
              <a:t>Selenium selectors </a:t>
            </a:r>
            <a:endParaRPr lang="en-US" b="1">
              <a:solidFill>
                <a:srgbClr val="FFFFFF"/>
              </a:solidFill>
              <a:cs typeface="Calibri"/>
            </a:endParaRPr>
          </a:p>
        </p:txBody>
      </p:sp>
    </p:spTree>
    <p:extLst>
      <p:ext uri="{BB962C8B-B14F-4D97-AF65-F5344CB8AC3E}">
        <p14:creationId xmlns:p14="http://schemas.microsoft.com/office/powerpoint/2010/main" val="2260461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EDB0D-AC69-4691-AE9B-10AA69C0BB1E}"/>
              </a:ext>
            </a:extLst>
          </p:cNvPr>
          <p:cNvSpPr txBox="1"/>
          <p:nvPr/>
        </p:nvSpPr>
        <p:spPr>
          <a:xfrm>
            <a:off x="748748" y="1755914"/>
            <a:ext cx="1086678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Candara"/>
                <a:ea typeface="+mn-lt"/>
                <a:cs typeface="+mn-lt"/>
              </a:rPr>
              <a:t>Selenium uses selectors </a:t>
            </a:r>
            <a:r>
              <a:rPr lang="en-GB" b="1" dirty="0">
                <a:latin typeface="Candara"/>
                <a:ea typeface="+mn-lt"/>
                <a:cs typeface="+mn-lt"/>
              </a:rPr>
              <a:t>to find an element</a:t>
            </a:r>
            <a:r>
              <a:rPr lang="en-GB" dirty="0">
                <a:latin typeface="Candara"/>
                <a:ea typeface="+mn-lt"/>
                <a:cs typeface="+mn-lt"/>
              </a:rPr>
              <a:t> in a WebDriver’s DOM. </a:t>
            </a:r>
            <a:endParaRPr lang="en-GB">
              <a:latin typeface="Candara"/>
              <a:cs typeface="Calibri"/>
            </a:endParaRPr>
          </a:p>
          <a:p>
            <a:endParaRPr lang="en-GB" dirty="0">
              <a:latin typeface="Candara"/>
              <a:cs typeface="Calibri"/>
            </a:endParaRPr>
          </a:p>
          <a:p>
            <a:pPr marL="285750" indent="-285750">
              <a:buFont typeface="Arial"/>
              <a:buChar char="•"/>
            </a:pPr>
            <a:r>
              <a:rPr lang="en-GB" dirty="0">
                <a:solidFill>
                  <a:schemeClr val="bg1">
                    <a:lumMod val="75000"/>
                  </a:schemeClr>
                </a:solidFill>
                <a:latin typeface="Candara"/>
                <a:ea typeface="+mn-lt"/>
                <a:cs typeface="+mn-lt"/>
              </a:rPr>
              <a:t>By CSS ID: </a:t>
            </a:r>
            <a:r>
              <a:rPr lang="en-GB" i="1" err="1">
                <a:solidFill>
                  <a:schemeClr val="bg1">
                    <a:lumMod val="75000"/>
                  </a:schemeClr>
                </a:solidFill>
                <a:latin typeface="Candara"/>
                <a:ea typeface="+mn-lt"/>
                <a:cs typeface="+mn-lt"/>
              </a:rPr>
              <a:t>find_element_by_id</a:t>
            </a:r>
            <a:endParaRPr lang="en-GB">
              <a:solidFill>
                <a:schemeClr val="bg1">
                  <a:lumMod val="75000"/>
                </a:schemeClr>
              </a:solidFill>
              <a:latin typeface="Candara"/>
              <a:cs typeface="Biome Light"/>
            </a:endParaRPr>
          </a:p>
          <a:p>
            <a:pPr marL="285750" indent="-285750">
              <a:buFont typeface="Arial"/>
              <a:buChar char="•"/>
            </a:pPr>
            <a:r>
              <a:rPr lang="en-GB" dirty="0">
                <a:latin typeface="Candara"/>
                <a:ea typeface="+mn-lt"/>
                <a:cs typeface="+mn-lt"/>
              </a:rPr>
              <a:t>By CSS class name: </a:t>
            </a:r>
            <a:r>
              <a:rPr lang="en-GB" i="1" err="1">
                <a:latin typeface="Candara"/>
                <a:ea typeface="+mn-lt"/>
                <a:cs typeface="+mn-lt"/>
              </a:rPr>
              <a:t>find_element_by_class_name</a:t>
            </a:r>
            <a:endParaRPr lang="en-GB">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name attribute: </a:t>
            </a:r>
            <a:r>
              <a:rPr lang="en-GB" i="1" err="1">
                <a:solidFill>
                  <a:schemeClr val="bg1">
                    <a:lumMod val="75000"/>
                  </a:schemeClr>
                </a:solidFill>
                <a:latin typeface="Candara"/>
                <a:ea typeface="+mn-lt"/>
                <a:cs typeface="+mn-lt"/>
              </a:rPr>
              <a:t>find_element_by_name</a:t>
            </a:r>
            <a:endParaRPr lang="en-GB">
              <a:solidFill>
                <a:schemeClr val="bg1">
                  <a:lumMod val="75000"/>
                </a:schemeClr>
              </a:solidFill>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DOM structure or </a:t>
            </a:r>
            <a:r>
              <a:rPr lang="en-GB" err="1">
                <a:solidFill>
                  <a:schemeClr val="bg1">
                    <a:lumMod val="75000"/>
                  </a:schemeClr>
                </a:solidFill>
                <a:latin typeface="Candara"/>
                <a:ea typeface="+mn-lt"/>
                <a:cs typeface="+mn-lt"/>
              </a:rPr>
              <a:t>xpath</a:t>
            </a:r>
            <a:r>
              <a:rPr lang="en-GB" dirty="0">
                <a:solidFill>
                  <a:schemeClr val="bg1">
                    <a:lumMod val="75000"/>
                  </a:schemeClr>
                </a:solidFill>
                <a:latin typeface="Candara"/>
                <a:ea typeface="+mn-lt"/>
                <a:cs typeface="+mn-lt"/>
              </a:rPr>
              <a:t>: </a:t>
            </a:r>
            <a:r>
              <a:rPr lang="en-GB" i="1" err="1">
                <a:solidFill>
                  <a:schemeClr val="bg1">
                    <a:lumMod val="75000"/>
                  </a:schemeClr>
                </a:solidFill>
                <a:latin typeface="Candara"/>
                <a:ea typeface="+mn-lt"/>
                <a:cs typeface="+mn-lt"/>
              </a:rPr>
              <a:t>find_element_by_xpath</a:t>
            </a:r>
            <a:endParaRPr lang="en-GB">
              <a:solidFill>
                <a:schemeClr val="bg1">
                  <a:lumMod val="75000"/>
                </a:schemeClr>
              </a:solidFill>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link text: </a:t>
            </a:r>
            <a:r>
              <a:rPr lang="en-GB" i="1" err="1">
                <a:solidFill>
                  <a:schemeClr val="bg1">
                    <a:lumMod val="75000"/>
                  </a:schemeClr>
                </a:solidFill>
                <a:latin typeface="Candara"/>
                <a:ea typeface="+mn-lt"/>
                <a:cs typeface="+mn-lt"/>
              </a:rPr>
              <a:t>find_element_by_link_text</a:t>
            </a:r>
            <a:endParaRPr lang="en-GB">
              <a:solidFill>
                <a:schemeClr val="bg1">
                  <a:lumMod val="75000"/>
                </a:schemeClr>
              </a:solidFill>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partial link text: </a:t>
            </a:r>
            <a:r>
              <a:rPr lang="en-GB" i="1" err="1">
                <a:solidFill>
                  <a:schemeClr val="bg1">
                    <a:lumMod val="75000"/>
                  </a:schemeClr>
                </a:solidFill>
                <a:latin typeface="Candara"/>
                <a:ea typeface="+mn-lt"/>
                <a:cs typeface="+mn-lt"/>
              </a:rPr>
              <a:t>find_element_by_partial_link_text</a:t>
            </a:r>
            <a:endParaRPr lang="en-GB">
              <a:solidFill>
                <a:schemeClr val="bg1">
                  <a:lumMod val="75000"/>
                </a:schemeClr>
              </a:solidFill>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HTML tag name: </a:t>
            </a:r>
            <a:r>
              <a:rPr lang="en-GB" i="1" err="1">
                <a:solidFill>
                  <a:schemeClr val="bg1">
                    <a:lumMod val="75000"/>
                  </a:schemeClr>
                </a:solidFill>
                <a:latin typeface="Candara"/>
                <a:ea typeface="+mn-lt"/>
                <a:cs typeface="+mn-lt"/>
              </a:rPr>
              <a:t>find_element_by_tag_name</a:t>
            </a:r>
            <a:endParaRPr lang="en-GB">
              <a:solidFill>
                <a:schemeClr val="bg1">
                  <a:lumMod val="75000"/>
                </a:schemeClr>
              </a:solidFill>
              <a:latin typeface="Candara"/>
              <a:cs typeface="Biome Light"/>
            </a:endParaRPr>
          </a:p>
          <a:p>
            <a:endParaRPr lang="en-GB" i="1" dirty="0">
              <a:solidFill>
                <a:schemeClr val="bg1">
                  <a:lumMod val="75000"/>
                </a:schemeClr>
              </a:solidFill>
              <a:latin typeface="Candara"/>
              <a:ea typeface="+mn-lt"/>
              <a:cs typeface="+mn-lt"/>
            </a:endParaRPr>
          </a:p>
          <a:p>
            <a:r>
              <a:rPr lang="en-GB" dirty="0">
                <a:solidFill>
                  <a:schemeClr val="bg1">
                    <a:lumMod val="75000"/>
                  </a:schemeClr>
                </a:solidFill>
                <a:latin typeface="Candara"/>
                <a:ea typeface="+mn-lt"/>
                <a:cs typeface="+mn-lt"/>
              </a:rPr>
              <a:t>While all these locators return single elements, one may use the </a:t>
            </a:r>
            <a:r>
              <a:rPr lang="en-GB" i="1" dirty="0">
                <a:solidFill>
                  <a:schemeClr val="bg1">
                    <a:lumMod val="75000"/>
                  </a:schemeClr>
                </a:solidFill>
                <a:latin typeface="Candara"/>
                <a:ea typeface="+mn-lt"/>
                <a:cs typeface="+mn-lt"/>
              </a:rPr>
              <a:t>.</a:t>
            </a:r>
            <a:r>
              <a:rPr lang="en-GB" i="1" err="1">
                <a:solidFill>
                  <a:schemeClr val="bg1">
                    <a:lumMod val="75000"/>
                  </a:schemeClr>
                </a:solidFill>
                <a:latin typeface="Candara"/>
                <a:ea typeface="+mn-lt"/>
                <a:cs typeface="+mn-lt"/>
              </a:rPr>
              <a:t>find_elements</a:t>
            </a:r>
            <a:r>
              <a:rPr lang="en-GB" i="1" dirty="0">
                <a:solidFill>
                  <a:schemeClr val="bg1">
                    <a:lumMod val="75000"/>
                  </a:schemeClr>
                </a:solidFill>
                <a:latin typeface="Candara"/>
                <a:ea typeface="+mn-lt"/>
                <a:cs typeface="+mn-lt"/>
              </a:rPr>
              <a:t>()</a:t>
            </a:r>
            <a:r>
              <a:rPr lang="en-GB" dirty="0">
                <a:solidFill>
                  <a:schemeClr val="bg1">
                    <a:lumMod val="75000"/>
                  </a:schemeClr>
                </a:solidFill>
                <a:latin typeface="Candara"/>
                <a:ea typeface="+mn-lt"/>
                <a:cs typeface="+mn-lt"/>
              </a:rPr>
              <a:t> method to find multiple elements.</a:t>
            </a:r>
            <a:endParaRPr lang="en-GB">
              <a:solidFill>
                <a:schemeClr val="bg1">
                  <a:lumMod val="75000"/>
                </a:schemeClr>
              </a:solidFill>
              <a:latin typeface="Candara"/>
              <a:cs typeface="Biome Light"/>
            </a:endParaRPr>
          </a:p>
          <a:p>
            <a:endParaRPr lang="en-GB" dirty="0">
              <a:latin typeface="Candara"/>
              <a:cs typeface="Calibri"/>
            </a:endParaRPr>
          </a:p>
          <a:p>
            <a:endParaRPr lang="en-GB" dirty="0">
              <a:latin typeface="Candara"/>
              <a:cs typeface="Biome Light"/>
            </a:endParaRPr>
          </a:p>
        </p:txBody>
      </p:sp>
      <p:sp>
        <p:nvSpPr>
          <p:cNvPr id="4" name="TextBox 3">
            <a:extLst>
              <a:ext uri="{FF2B5EF4-FFF2-40B4-BE49-F238E27FC236}">
                <a16:creationId xmlns:a16="http://schemas.microsoft.com/office/drawing/2014/main" id="{248E79F4-E96C-4FF7-BE49-0B382A065AF1}"/>
              </a:ext>
            </a:extLst>
          </p:cNvPr>
          <p:cNvSpPr txBox="1"/>
          <p:nvPr/>
        </p:nvSpPr>
        <p:spPr>
          <a:xfrm>
            <a:off x="748748" y="5777948"/>
            <a:ext cx="940904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Biome Light"/>
                <a:cs typeface="Biome Light"/>
              </a:rPr>
              <a:t>Example: </a:t>
            </a:r>
            <a:endParaRPr lang="en-US">
              <a:latin typeface="Biome Light"/>
              <a:cs typeface="Biome Light"/>
            </a:endParaRPr>
          </a:p>
          <a:p>
            <a:r>
              <a:rPr lang="en-GB" dirty="0">
                <a:latin typeface="Biome Light"/>
                <a:ea typeface="+mn-lt"/>
                <a:cs typeface="+mn-lt"/>
              </a:rPr>
              <a:t># Returns first element with matching class</a:t>
            </a:r>
            <a:endParaRPr lang="en-GB" dirty="0">
              <a:latin typeface="Biome Light"/>
              <a:cs typeface="Biome Light"/>
            </a:endParaRPr>
          </a:p>
          <a:p>
            <a:r>
              <a:rPr lang="en-GB" dirty="0" err="1">
                <a:latin typeface="Biome Light"/>
                <a:ea typeface="+mn-lt"/>
                <a:cs typeface="+mn-lt"/>
              </a:rPr>
              <a:t>first_search_bar</a:t>
            </a:r>
            <a:r>
              <a:rPr lang="en-GB" dirty="0">
                <a:latin typeface="Biome Light"/>
                <a:ea typeface="+mn-lt"/>
                <a:cs typeface="+mn-lt"/>
              </a:rPr>
              <a:t> = </a:t>
            </a:r>
            <a:r>
              <a:rPr lang="en-GB" dirty="0" err="1">
                <a:latin typeface="Biome Light"/>
                <a:ea typeface="+mn-lt"/>
                <a:cs typeface="+mn-lt"/>
              </a:rPr>
              <a:t>driver.find_element_by_class_name</a:t>
            </a:r>
            <a:r>
              <a:rPr lang="en-GB" dirty="0">
                <a:latin typeface="Biome Light"/>
                <a:ea typeface="+mn-lt"/>
                <a:cs typeface="+mn-lt"/>
              </a:rPr>
              <a:t>("id-class-name")</a:t>
            </a:r>
            <a:endParaRPr lang="en-US" dirty="0">
              <a:latin typeface="Biome Light"/>
              <a:ea typeface="+mn-lt"/>
              <a:cs typeface="+mn-lt"/>
            </a:endParaRPr>
          </a:p>
        </p:txBody>
      </p:sp>
      <p:sp>
        <p:nvSpPr>
          <p:cNvPr id="6" name="TextBox 5">
            <a:extLst>
              <a:ext uri="{FF2B5EF4-FFF2-40B4-BE49-F238E27FC236}">
                <a16:creationId xmlns:a16="http://schemas.microsoft.com/office/drawing/2014/main" id="{FC88602A-0304-4C64-B8BA-5B68FE6E1E6F}"/>
              </a:ext>
            </a:extLst>
          </p:cNvPr>
          <p:cNvSpPr txBox="1"/>
          <p:nvPr/>
        </p:nvSpPr>
        <p:spPr>
          <a:xfrm>
            <a:off x="-772" y="1674"/>
            <a:ext cx="12178101"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FFFFFF"/>
                </a:solidFill>
                <a:latin typeface="Biome Light"/>
                <a:cs typeface="Biome Light"/>
              </a:rPr>
              <a:t>Selenium selectors </a:t>
            </a:r>
            <a:endParaRPr lang="en-US" b="1">
              <a:solidFill>
                <a:srgbClr val="FFFFFF"/>
              </a:solidFill>
              <a:cs typeface="Calibri"/>
            </a:endParaRPr>
          </a:p>
        </p:txBody>
      </p:sp>
    </p:spTree>
    <p:extLst>
      <p:ext uri="{BB962C8B-B14F-4D97-AF65-F5344CB8AC3E}">
        <p14:creationId xmlns:p14="http://schemas.microsoft.com/office/powerpoint/2010/main" val="1670242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EDB0D-AC69-4691-AE9B-10AA69C0BB1E}"/>
              </a:ext>
            </a:extLst>
          </p:cNvPr>
          <p:cNvSpPr txBox="1"/>
          <p:nvPr/>
        </p:nvSpPr>
        <p:spPr>
          <a:xfrm>
            <a:off x="748748" y="1755914"/>
            <a:ext cx="1086678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Candara"/>
                <a:ea typeface="+mn-lt"/>
                <a:cs typeface="+mn-lt"/>
              </a:rPr>
              <a:t>Selenium uses selectors </a:t>
            </a:r>
            <a:r>
              <a:rPr lang="en-GB" b="1" dirty="0">
                <a:latin typeface="Candara"/>
                <a:ea typeface="+mn-lt"/>
                <a:cs typeface="+mn-lt"/>
              </a:rPr>
              <a:t>to find an element</a:t>
            </a:r>
            <a:r>
              <a:rPr lang="en-GB" dirty="0">
                <a:latin typeface="Candara"/>
                <a:ea typeface="+mn-lt"/>
                <a:cs typeface="+mn-lt"/>
              </a:rPr>
              <a:t> in a WebDriver’s DOM. </a:t>
            </a:r>
            <a:endParaRPr lang="en-GB">
              <a:latin typeface="Candara"/>
              <a:cs typeface="Calibri"/>
            </a:endParaRPr>
          </a:p>
          <a:p>
            <a:endParaRPr lang="en-GB" dirty="0">
              <a:latin typeface="Candara"/>
              <a:cs typeface="Calibri"/>
            </a:endParaRPr>
          </a:p>
          <a:p>
            <a:pPr marL="285750" indent="-285750">
              <a:buFont typeface="Arial"/>
              <a:buChar char="•"/>
            </a:pPr>
            <a:r>
              <a:rPr lang="en-GB" dirty="0">
                <a:solidFill>
                  <a:schemeClr val="bg1">
                    <a:lumMod val="75000"/>
                  </a:schemeClr>
                </a:solidFill>
                <a:latin typeface="Candara"/>
                <a:ea typeface="+mn-lt"/>
                <a:cs typeface="+mn-lt"/>
              </a:rPr>
              <a:t>By CSS ID: </a:t>
            </a:r>
            <a:r>
              <a:rPr lang="en-GB" i="1" dirty="0" err="1">
                <a:solidFill>
                  <a:schemeClr val="bg1">
                    <a:lumMod val="75000"/>
                  </a:schemeClr>
                </a:solidFill>
                <a:latin typeface="Candara"/>
                <a:ea typeface="+mn-lt"/>
                <a:cs typeface="+mn-lt"/>
              </a:rPr>
              <a:t>find_element_by_id</a:t>
            </a:r>
            <a:endParaRPr lang="en-GB">
              <a:solidFill>
                <a:schemeClr val="bg1">
                  <a:lumMod val="75000"/>
                </a:schemeClr>
              </a:solidFill>
              <a:latin typeface="Candara"/>
              <a:cs typeface="Biome Light"/>
            </a:endParaRPr>
          </a:p>
          <a:p>
            <a:pPr marL="285750" indent="-285750">
              <a:buFont typeface="Arial"/>
              <a:buChar char="•"/>
            </a:pPr>
            <a:r>
              <a:rPr lang="en-GB" dirty="0">
                <a:solidFill>
                  <a:schemeClr val="bg1">
                    <a:lumMod val="65000"/>
                  </a:schemeClr>
                </a:solidFill>
                <a:latin typeface="Candara"/>
                <a:ea typeface="+mn-lt"/>
                <a:cs typeface="+mn-lt"/>
              </a:rPr>
              <a:t>By CSS class name: </a:t>
            </a:r>
            <a:r>
              <a:rPr lang="en-GB" i="1" dirty="0" err="1">
                <a:solidFill>
                  <a:schemeClr val="bg1">
                    <a:lumMod val="65000"/>
                  </a:schemeClr>
                </a:solidFill>
                <a:latin typeface="Candara"/>
                <a:ea typeface="+mn-lt"/>
                <a:cs typeface="+mn-lt"/>
              </a:rPr>
              <a:t>find_element_by_class_name</a:t>
            </a:r>
            <a:endParaRPr lang="en-GB">
              <a:solidFill>
                <a:schemeClr val="bg1">
                  <a:lumMod val="65000"/>
                </a:schemeClr>
              </a:solidFill>
              <a:latin typeface="Candara"/>
              <a:cs typeface="Biome Light"/>
            </a:endParaRPr>
          </a:p>
          <a:p>
            <a:pPr marL="285750" indent="-285750">
              <a:buFont typeface="Arial"/>
              <a:buChar char="•"/>
            </a:pPr>
            <a:r>
              <a:rPr lang="en-GB" dirty="0">
                <a:latin typeface="Candara"/>
                <a:ea typeface="+mn-lt"/>
                <a:cs typeface="+mn-lt"/>
              </a:rPr>
              <a:t>By name attribute: </a:t>
            </a:r>
            <a:r>
              <a:rPr lang="en-GB" i="1" dirty="0" err="1">
                <a:latin typeface="Candara"/>
                <a:ea typeface="+mn-lt"/>
                <a:cs typeface="+mn-lt"/>
              </a:rPr>
              <a:t>find_element_by_name</a:t>
            </a:r>
            <a:endParaRPr lang="en-GB">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DOM structure or </a:t>
            </a:r>
            <a:r>
              <a:rPr lang="en-GB" dirty="0" err="1">
                <a:solidFill>
                  <a:schemeClr val="bg1">
                    <a:lumMod val="75000"/>
                  </a:schemeClr>
                </a:solidFill>
                <a:latin typeface="Candara"/>
                <a:ea typeface="+mn-lt"/>
                <a:cs typeface="+mn-lt"/>
              </a:rPr>
              <a:t>xpath</a:t>
            </a:r>
            <a:r>
              <a:rPr lang="en-GB" dirty="0">
                <a:solidFill>
                  <a:schemeClr val="bg1">
                    <a:lumMod val="75000"/>
                  </a:schemeClr>
                </a:solidFill>
                <a:latin typeface="Candara"/>
                <a:ea typeface="+mn-lt"/>
                <a:cs typeface="+mn-lt"/>
              </a:rPr>
              <a:t>: </a:t>
            </a:r>
            <a:r>
              <a:rPr lang="en-GB" i="1" dirty="0" err="1">
                <a:solidFill>
                  <a:schemeClr val="bg1">
                    <a:lumMod val="75000"/>
                  </a:schemeClr>
                </a:solidFill>
                <a:latin typeface="Candara"/>
                <a:ea typeface="+mn-lt"/>
                <a:cs typeface="+mn-lt"/>
              </a:rPr>
              <a:t>find_element_by_xpath</a:t>
            </a:r>
            <a:endParaRPr lang="en-GB">
              <a:solidFill>
                <a:schemeClr val="bg1">
                  <a:lumMod val="75000"/>
                </a:schemeClr>
              </a:solidFill>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link text: </a:t>
            </a:r>
            <a:r>
              <a:rPr lang="en-GB" i="1" dirty="0" err="1">
                <a:solidFill>
                  <a:schemeClr val="bg1">
                    <a:lumMod val="75000"/>
                  </a:schemeClr>
                </a:solidFill>
                <a:latin typeface="Candara"/>
                <a:ea typeface="+mn-lt"/>
                <a:cs typeface="+mn-lt"/>
              </a:rPr>
              <a:t>find_element_by_link_text</a:t>
            </a:r>
            <a:endParaRPr lang="en-GB">
              <a:solidFill>
                <a:schemeClr val="bg1">
                  <a:lumMod val="75000"/>
                </a:schemeClr>
              </a:solidFill>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partial link text: </a:t>
            </a:r>
            <a:r>
              <a:rPr lang="en-GB" i="1" dirty="0" err="1">
                <a:solidFill>
                  <a:schemeClr val="bg1">
                    <a:lumMod val="75000"/>
                  </a:schemeClr>
                </a:solidFill>
                <a:latin typeface="Candara"/>
                <a:ea typeface="+mn-lt"/>
                <a:cs typeface="+mn-lt"/>
              </a:rPr>
              <a:t>find_element_by_partial_link_text</a:t>
            </a:r>
            <a:endParaRPr lang="en-GB">
              <a:solidFill>
                <a:schemeClr val="bg1">
                  <a:lumMod val="75000"/>
                </a:schemeClr>
              </a:solidFill>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HTML tag name: </a:t>
            </a:r>
            <a:r>
              <a:rPr lang="en-GB" i="1" dirty="0" err="1">
                <a:solidFill>
                  <a:schemeClr val="bg1">
                    <a:lumMod val="75000"/>
                  </a:schemeClr>
                </a:solidFill>
                <a:latin typeface="Candara"/>
                <a:ea typeface="+mn-lt"/>
                <a:cs typeface="+mn-lt"/>
              </a:rPr>
              <a:t>find_element_by_tag_name</a:t>
            </a:r>
            <a:endParaRPr lang="en-GB">
              <a:solidFill>
                <a:schemeClr val="bg1">
                  <a:lumMod val="75000"/>
                </a:schemeClr>
              </a:solidFill>
              <a:latin typeface="Candara"/>
              <a:cs typeface="Biome Light"/>
            </a:endParaRPr>
          </a:p>
          <a:p>
            <a:endParaRPr lang="en-GB" i="1" dirty="0">
              <a:solidFill>
                <a:schemeClr val="bg1">
                  <a:lumMod val="75000"/>
                </a:schemeClr>
              </a:solidFill>
              <a:latin typeface="Candara"/>
              <a:ea typeface="+mn-lt"/>
              <a:cs typeface="+mn-lt"/>
            </a:endParaRPr>
          </a:p>
          <a:p>
            <a:r>
              <a:rPr lang="en-GB" dirty="0">
                <a:solidFill>
                  <a:schemeClr val="bg1">
                    <a:lumMod val="75000"/>
                  </a:schemeClr>
                </a:solidFill>
                <a:latin typeface="Candara"/>
                <a:ea typeface="+mn-lt"/>
                <a:cs typeface="+mn-lt"/>
              </a:rPr>
              <a:t>While all these locators return single elements, one may use the </a:t>
            </a:r>
            <a:r>
              <a:rPr lang="en-GB" i="1" dirty="0">
                <a:solidFill>
                  <a:schemeClr val="bg1">
                    <a:lumMod val="75000"/>
                  </a:schemeClr>
                </a:solidFill>
                <a:latin typeface="Candara"/>
                <a:ea typeface="+mn-lt"/>
                <a:cs typeface="+mn-lt"/>
              </a:rPr>
              <a:t>.</a:t>
            </a:r>
            <a:r>
              <a:rPr lang="en-GB" i="1" dirty="0" err="1">
                <a:solidFill>
                  <a:schemeClr val="bg1">
                    <a:lumMod val="75000"/>
                  </a:schemeClr>
                </a:solidFill>
                <a:latin typeface="Candara"/>
                <a:ea typeface="+mn-lt"/>
                <a:cs typeface="+mn-lt"/>
              </a:rPr>
              <a:t>find_elements</a:t>
            </a:r>
            <a:r>
              <a:rPr lang="en-GB" i="1" dirty="0">
                <a:solidFill>
                  <a:schemeClr val="bg1">
                    <a:lumMod val="75000"/>
                  </a:schemeClr>
                </a:solidFill>
                <a:latin typeface="Candara"/>
                <a:ea typeface="+mn-lt"/>
                <a:cs typeface="+mn-lt"/>
              </a:rPr>
              <a:t>()</a:t>
            </a:r>
            <a:r>
              <a:rPr lang="en-GB" dirty="0">
                <a:solidFill>
                  <a:schemeClr val="bg1">
                    <a:lumMod val="75000"/>
                  </a:schemeClr>
                </a:solidFill>
                <a:latin typeface="Candara"/>
                <a:ea typeface="+mn-lt"/>
                <a:cs typeface="+mn-lt"/>
              </a:rPr>
              <a:t> method to find multiple elements.</a:t>
            </a:r>
            <a:endParaRPr lang="en-GB">
              <a:solidFill>
                <a:schemeClr val="bg1">
                  <a:lumMod val="75000"/>
                </a:schemeClr>
              </a:solidFill>
              <a:latin typeface="Candara"/>
              <a:cs typeface="Biome Light"/>
            </a:endParaRPr>
          </a:p>
          <a:p>
            <a:endParaRPr lang="en-GB" dirty="0">
              <a:latin typeface="Candara"/>
              <a:cs typeface="Calibri"/>
            </a:endParaRPr>
          </a:p>
          <a:p>
            <a:endParaRPr lang="en-GB" dirty="0">
              <a:latin typeface="Candara"/>
              <a:cs typeface="Biome Light"/>
            </a:endParaRPr>
          </a:p>
        </p:txBody>
      </p:sp>
      <p:sp>
        <p:nvSpPr>
          <p:cNvPr id="4" name="TextBox 3">
            <a:extLst>
              <a:ext uri="{FF2B5EF4-FFF2-40B4-BE49-F238E27FC236}">
                <a16:creationId xmlns:a16="http://schemas.microsoft.com/office/drawing/2014/main" id="{248E79F4-E96C-4FF7-BE49-0B382A065AF1}"/>
              </a:ext>
            </a:extLst>
          </p:cNvPr>
          <p:cNvSpPr txBox="1"/>
          <p:nvPr/>
        </p:nvSpPr>
        <p:spPr>
          <a:xfrm>
            <a:off x="748748" y="5777948"/>
            <a:ext cx="94090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Biome Light"/>
                <a:cs typeface="Biome Light"/>
              </a:rPr>
              <a:t>Example: </a:t>
            </a:r>
            <a:endParaRPr lang="en-US">
              <a:latin typeface="Biome Light"/>
              <a:cs typeface="Biome Light"/>
            </a:endParaRPr>
          </a:p>
          <a:p>
            <a:r>
              <a:rPr lang="en-GB" dirty="0" err="1">
                <a:latin typeface="Biome Light"/>
                <a:ea typeface="+mn-lt"/>
                <a:cs typeface="+mn-lt"/>
              </a:rPr>
              <a:t>email_input</a:t>
            </a:r>
            <a:r>
              <a:rPr lang="en-GB" dirty="0">
                <a:latin typeface="Biome Light"/>
                <a:ea typeface="+mn-lt"/>
                <a:cs typeface="+mn-lt"/>
              </a:rPr>
              <a:t> = </a:t>
            </a:r>
            <a:r>
              <a:rPr lang="en-GB" dirty="0" err="1">
                <a:latin typeface="Biome Light"/>
                <a:ea typeface="+mn-lt"/>
                <a:cs typeface="+mn-lt"/>
              </a:rPr>
              <a:t>driver.find_element_by_name</a:t>
            </a:r>
            <a:r>
              <a:rPr lang="en-GB" dirty="0">
                <a:latin typeface="Biome Light"/>
                <a:ea typeface="+mn-lt"/>
                <a:cs typeface="+mn-lt"/>
              </a:rPr>
              <a:t>("email")</a:t>
            </a:r>
            <a:endParaRPr lang="en-US" dirty="0">
              <a:latin typeface="Biome Light"/>
              <a:ea typeface="+mn-lt"/>
              <a:cs typeface="+mn-lt"/>
            </a:endParaRPr>
          </a:p>
        </p:txBody>
      </p:sp>
      <p:sp>
        <p:nvSpPr>
          <p:cNvPr id="6" name="TextBox 5">
            <a:extLst>
              <a:ext uri="{FF2B5EF4-FFF2-40B4-BE49-F238E27FC236}">
                <a16:creationId xmlns:a16="http://schemas.microsoft.com/office/drawing/2014/main" id="{E23EBE34-E423-4871-94D0-F3DB90B6E476}"/>
              </a:ext>
            </a:extLst>
          </p:cNvPr>
          <p:cNvSpPr txBox="1"/>
          <p:nvPr/>
        </p:nvSpPr>
        <p:spPr>
          <a:xfrm>
            <a:off x="-772" y="1674"/>
            <a:ext cx="12178101"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FFFFFF"/>
                </a:solidFill>
                <a:latin typeface="Biome Light"/>
                <a:cs typeface="Biome Light"/>
              </a:rPr>
              <a:t>Selenium selectors </a:t>
            </a:r>
            <a:endParaRPr lang="en-US" b="1">
              <a:solidFill>
                <a:srgbClr val="FFFFFF"/>
              </a:solidFill>
              <a:cs typeface="Calibri"/>
            </a:endParaRPr>
          </a:p>
        </p:txBody>
      </p:sp>
    </p:spTree>
    <p:extLst>
      <p:ext uri="{BB962C8B-B14F-4D97-AF65-F5344CB8AC3E}">
        <p14:creationId xmlns:p14="http://schemas.microsoft.com/office/powerpoint/2010/main" val="2089472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EDB0D-AC69-4691-AE9B-10AA69C0BB1E}"/>
              </a:ext>
            </a:extLst>
          </p:cNvPr>
          <p:cNvSpPr txBox="1"/>
          <p:nvPr/>
        </p:nvSpPr>
        <p:spPr>
          <a:xfrm>
            <a:off x="748748" y="1755914"/>
            <a:ext cx="1086678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Candara"/>
                <a:ea typeface="+mn-lt"/>
                <a:cs typeface="+mn-lt"/>
              </a:rPr>
              <a:t>Selenium uses selectors </a:t>
            </a:r>
            <a:r>
              <a:rPr lang="en-GB" b="1" dirty="0">
                <a:latin typeface="Candara"/>
                <a:ea typeface="+mn-lt"/>
                <a:cs typeface="+mn-lt"/>
              </a:rPr>
              <a:t>to find an element</a:t>
            </a:r>
            <a:r>
              <a:rPr lang="en-GB" dirty="0">
                <a:latin typeface="Candara"/>
                <a:ea typeface="+mn-lt"/>
                <a:cs typeface="+mn-lt"/>
              </a:rPr>
              <a:t> in a WebDriver’s DOM. </a:t>
            </a:r>
            <a:endParaRPr lang="en-GB">
              <a:latin typeface="Candara"/>
              <a:cs typeface="Calibri"/>
            </a:endParaRPr>
          </a:p>
          <a:p>
            <a:endParaRPr lang="en-GB" dirty="0">
              <a:latin typeface="Candara"/>
              <a:cs typeface="Calibri"/>
            </a:endParaRPr>
          </a:p>
          <a:p>
            <a:pPr marL="285750" indent="-285750">
              <a:buFont typeface="Arial"/>
              <a:buChar char="•"/>
            </a:pPr>
            <a:r>
              <a:rPr lang="en-GB" dirty="0">
                <a:solidFill>
                  <a:schemeClr val="bg1">
                    <a:lumMod val="75000"/>
                  </a:schemeClr>
                </a:solidFill>
                <a:latin typeface="Candara"/>
                <a:ea typeface="+mn-lt"/>
                <a:cs typeface="+mn-lt"/>
              </a:rPr>
              <a:t>By CSS ID: </a:t>
            </a:r>
            <a:r>
              <a:rPr lang="en-GB" i="1" dirty="0" err="1">
                <a:solidFill>
                  <a:schemeClr val="bg1">
                    <a:lumMod val="75000"/>
                  </a:schemeClr>
                </a:solidFill>
                <a:latin typeface="Candara"/>
                <a:ea typeface="+mn-lt"/>
                <a:cs typeface="+mn-lt"/>
              </a:rPr>
              <a:t>find_element_by_id</a:t>
            </a:r>
            <a:endParaRPr lang="en-GB">
              <a:solidFill>
                <a:schemeClr val="bg1">
                  <a:lumMod val="75000"/>
                </a:schemeClr>
              </a:solidFill>
              <a:latin typeface="Candara"/>
              <a:cs typeface="Biome Light"/>
            </a:endParaRPr>
          </a:p>
          <a:p>
            <a:pPr marL="285750" indent="-285750">
              <a:buFont typeface="Arial"/>
              <a:buChar char="•"/>
            </a:pPr>
            <a:r>
              <a:rPr lang="en-GB" dirty="0">
                <a:solidFill>
                  <a:schemeClr val="bg1">
                    <a:lumMod val="65000"/>
                  </a:schemeClr>
                </a:solidFill>
                <a:latin typeface="Candara"/>
                <a:ea typeface="+mn-lt"/>
                <a:cs typeface="+mn-lt"/>
              </a:rPr>
              <a:t>By CSS class name: </a:t>
            </a:r>
            <a:r>
              <a:rPr lang="en-GB" i="1" dirty="0" err="1">
                <a:solidFill>
                  <a:schemeClr val="bg1">
                    <a:lumMod val="65000"/>
                  </a:schemeClr>
                </a:solidFill>
                <a:latin typeface="Candara"/>
                <a:ea typeface="+mn-lt"/>
                <a:cs typeface="+mn-lt"/>
              </a:rPr>
              <a:t>find_element_by_class_name</a:t>
            </a:r>
            <a:endParaRPr lang="en-GB">
              <a:solidFill>
                <a:schemeClr val="bg1">
                  <a:lumMod val="65000"/>
                </a:schemeClr>
              </a:solidFill>
              <a:latin typeface="Candara"/>
              <a:cs typeface="Biome Light"/>
            </a:endParaRPr>
          </a:p>
          <a:p>
            <a:pPr marL="285750" indent="-285750">
              <a:buFont typeface="Arial"/>
              <a:buChar char="•"/>
            </a:pPr>
            <a:r>
              <a:rPr lang="en-GB" dirty="0">
                <a:solidFill>
                  <a:schemeClr val="bg1">
                    <a:lumMod val="65000"/>
                  </a:schemeClr>
                </a:solidFill>
                <a:latin typeface="Candara"/>
                <a:ea typeface="+mn-lt"/>
                <a:cs typeface="+mn-lt"/>
              </a:rPr>
              <a:t>By name attribute: </a:t>
            </a:r>
            <a:r>
              <a:rPr lang="en-GB" i="1" dirty="0" err="1">
                <a:solidFill>
                  <a:schemeClr val="bg1">
                    <a:lumMod val="65000"/>
                  </a:schemeClr>
                </a:solidFill>
                <a:latin typeface="Candara"/>
                <a:ea typeface="+mn-lt"/>
                <a:cs typeface="+mn-lt"/>
              </a:rPr>
              <a:t>find_element_by_name</a:t>
            </a:r>
            <a:endParaRPr lang="en-GB">
              <a:solidFill>
                <a:schemeClr val="bg1">
                  <a:lumMod val="65000"/>
                </a:schemeClr>
              </a:solidFill>
              <a:latin typeface="Candara"/>
              <a:cs typeface="Biome Light"/>
            </a:endParaRPr>
          </a:p>
          <a:p>
            <a:pPr marL="285750" indent="-285750">
              <a:buFont typeface="Arial"/>
              <a:buChar char="•"/>
            </a:pPr>
            <a:r>
              <a:rPr lang="en-GB" dirty="0">
                <a:latin typeface="Candara"/>
                <a:ea typeface="+mn-lt"/>
                <a:cs typeface="+mn-lt"/>
              </a:rPr>
              <a:t>By DOM structure or </a:t>
            </a:r>
            <a:r>
              <a:rPr lang="en-GB" dirty="0" err="1">
                <a:latin typeface="Candara"/>
                <a:ea typeface="+mn-lt"/>
                <a:cs typeface="+mn-lt"/>
              </a:rPr>
              <a:t>xpath</a:t>
            </a:r>
            <a:r>
              <a:rPr lang="en-GB" dirty="0">
                <a:latin typeface="Candara"/>
                <a:ea typeface="+mn-lt"/>
                <a:cs typeface="+mn-lt"/>
              </a:rPr>
              <a:t>: </a:t>
            </a:r>
            <a:r>
              <a:rPr lang="en-GB" i="1" dirty="0" err="1">
                <a:latin typeface="Candara"/>
                <a:ea typeface="+mn-lt"/>
                <a:cs typeface="+mn-lt"/>
              </a:rPr>
              <a:t>find_element_by_xpath</a:t>
            </a:r>
            <a:endParaRPr lang="en-GB">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link text: </a:t>
            </a:r>
            <a:r>
              <a:rPr lang="en-GB" i="1" dirty="0" err="1">
                <a:solidFill>
                  <a:schemeClr val="bg1">
                    <a:lumMod val="75000"/>
                  </a:schemeClr>
                </a:solidFill>
                <a:latin typeface="Candara"/>
                <a:ea typeface="+mn-lt"/>
                <a:cs typeface="+mn-lt"/>
              </a:rPr>
              <a:t>find_element_by_link_text</a:t>
            </a:r>
            <a:endParaRPr lang="en-GB">
              <a:solidFill>
                <a:schemeClr val="bg1">
                  <a:lumMod val="75000"/>
                </a:schemeClr>
              </a:solidFill>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partial link text: </a:t>
            </a:r>
            <a:r>
              <a:rPr lang="en-GB" i="1" dirty="0" err="1">
                <a:solidFill>
                  <a:schemeClr val="bg1">
                    <a:lumMod val="75000"/>
                  </a:schemeClr>
                </a:solidFill>
                <a:latin typeface="Candara"/>
                <a:ea typeface="+mn-lt"/>
                <a:cs typeface="+mn-lt"/>
              </a:rPr>
              <a:t>find_element_by_partial_link_text</a:t>
            </a:r>
            <a:endParaRPr lang="en-GB">
              <a:solidFill>
                <a:schemeClr val="bg1">
                  <a:lumMod val="75000"/>
                </a:schemeClr>
              </a:solidFill>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HTML tag name: </a:t>
            </a:r>
            <a:r>
              <a:rPr lang="en-GB" i="1" dirty="0" err="1">
                <a:solidFill>
                  <a:schemeClr val="bg1">
                    <a:lumMod val="75000"/>
                  </a:schemeClr>
                </a:solidFill>
                <a:latin typeface="Candara"/>
                <a:ea typeface="+mn-lt"/>
                <a:cs typeface="+mn-lt"/>
              </a:rPr>
              <a:t>find_element_by_tag_name</a:t>
            </a:r>
            <a:endParaRPr lang="en-GB">
              <a:solidFill>
                <a:schemeClr val="bg1">
                  <a:lumMod val="75000"/>
                </a:schemeClr>
              </a:solidFill>
              <a:latin typeface="Candara"/>
              <a:cs typeface="Biome Light"/>
            </a:endParaRPr>
          </a:p>
          <a:p>
            <a:endParaRPr lang="en-GB" i="1" dirty="0">
              <a:solidFill>
                <a:schemeClr val="bg1">
                  <a:lumMod val="75000"/>
                </a:schemeClr>
              </a:solidFill>
              <a:latin typeface="Candara"/>
              <a:ea typeface="+mn-lt"/>
              <a:cs typeface="+mn-lt"/>
            </a:endParaRPr>
          </a:p>
          <a:p>
            <a:r>
              <a:rPr lang="en-GB" dirty="0">
                <a:solidFill>
                  <a:schemeClr val="bg1">
                    <a:lumMod val="75000"/>
                  </a:schemeClr>
                </a:solidFill>
                <a:latin typeface="Candara"/>
                <a:ea typeface="+mn-lt"/>
                <a:cs typeface="+mn-lt"/>
              </a:rPr>
              <a:t>While all these locators return single elements, one may use the </a:t>
            </a:r>
            <a:r>
              <a:rPr lang="en-GB" i="1" dirty="0">
                <a:solidFill>
                  <a:schemeClr val="bg1">
                    <a:lumMod val="75000"/>
                  </a:schemeClr>
                </a:solidFill>
                <a:latin typeface="Candara"/>
                <a:ea typeface="+mn-lt"/>
                <a:cs typeface="+mn-lt"/>
              </a:rPr>
              <a:t>.</a:t>
            </a:r>
            <a:r>
              <a:rPr lang="en-GB" i="1" dirty="0" err="1">
                <a:solidFill>
                  <a:schemeClr val="bg1">
                    <a:lumMod val="75000"/>
                  </a:schemeClr>
                </a:solidFill>
                <a:latin typeface="Candara"/>
                <a:ea typeface="+mn-lt"/>
                <a:cs typeface="+mn-lt"/>
              </a:rPr>
              <a:t>find_elements</a:t>
            </a:r>
            <a:r>
              <a:rPr lang="en-GB" i="1" dirty="0">
                <a:solidFill>
                  <a:schemeClr val="bg1">
                    <a:lumMod val="75000"/>
                  </a:schemeClr>
                </a:solidFill>
                <a:latin typeface="Candara"/>
                <a:ea typeface="+mn-lt"/>
                <a:cs typeface="+mn-lt"/>
              </a:rPr>
              <a:t>()</a:t>
            </a:r>
            <a:r>
              <a:rPr lang="en-GB" dirty="0">
                <a:solidFill>
                  <a:schemeClr val="bg1">
                    <a:lumMod val="75000"/>
                  </a:schemeClr>
                </a:solidFill>
                <a:latin typeface="Candara"/>
                <a:ea typeface="+mn-lt"/>
                <a:cs typeface="+mn-lt"/>
              </a:rPr>
              <a:t> method to find multiple elements.</a:t>
            </a:r>
            <a:endParaRPr lang="en-GB">
              <a:solidFill>
                <a:schemeClr val="bg1">
                  <a:lumMod val="75000"/>
                </a:schemeClr>
              </a:solidFill>
              <a:latin typeface="Candara"/>
              <a:cs typeface="Biome Light"/>
            </a:endParaRPr>
          </a:p>
          <a:p>
            <a:endParaRPr lang="en-GB" dirty="0">
              <a:latin typeface="Candara"/>
              <a:cs typeface="Calibri"/>
            </a:endParaRPr>
          </a:p>
          <a:p>
            <a:endParaRPr lang="en-GB" dirty="0">
              <a:latin typeface="Candara"/>
              <a:cs typeface="Biome Light"/>
            </a:endParaRPr>
          </a:p>
        </p:txBody>
      </p:sp>
      <p:sp>
        <p:nvSpPr>
          <p:cNvPr id="4" name="TextBox 3">
            <a:extLst>
              <a:ext uri="{FF2B5EF4-FFF2-40B4-BE49-F238E27FC236}">
                <a16:creationId xmlns:a16="http://schemas.microsoft.com/office/drawing/2014/main" id="{248E79F4-E96C-4FF7-BE49-0B382A065AF1}"/>
              </a:ext>
            </a:extLst>
          </p:cNvPr>
          <p:cNvSpPr txBox="1"/>
          <p:nvPr/>
        </p:nvSpPr>
        <p:spPr>
          <a:xfrm>
            <a:off x="748748" y="5400261"/>
            <a:ext cx="94090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Candara"/>
                <a:cs typeface="Biome Light"/>
              </a:rPr>
              <a:t>Example: </a:t>
            </a:r>
            <a:endParaRPr lang="en-US">
              <a:latin typeface="Candara"/>
              <a:cs typeface="Biome Light"/>
            </a:endParaRPr>
          </a:p>
          <a:p>
            <a:r>
              <a:rPr lang="en-GB" err="1">
                <a:latin typeface="Candara"/>
                <a:ea typeface="+mn-lt"/>
                <a:cs typeface="+mn-lt"/>
              </a:rPr>
              <a:t>email_input</a:t>
            </a:r>
            <a:r>
              <a:rPr lang="en-GB" dirty="0">
                <a:latin typeface="Candara"/>
                <a:ea typeface="+mn-lt"/>
                <a:cs typeface="+mn-lt"/>
              </a:rPr>
              <a:t> = </a:t>
            </a:r>
            <a:r>
              <a:rPr lang="en-GB">
                <a:latin typeface="Candara"/>
                <a:ea typeface="+mn-lt"/>
                <a:cs typeface="+mn-lt"/>
              </a:rPr>
              <a:t>driver.find_element_by_xpath("</a:t>
            </a:r>
            <a:r>
              <a:rPr lang="en-GB">
                <a:ea typeface="+mn-lt"/>
                <a:cs typeface="+mn-lt"/>
              </a:rPr>
              <a:t>//form//input[@name='name</a:t>
            </a:r>
            <a:r>
              <a:rPr lang="en-GB">
                <a:latin typeface="Calibri"/>
                <a:ea typeface="+mn-lt"/>
                <a:cs typeface="+mn-lt"/>
              </a:rPr>
              <a:t>']</a:t>
            </a:r>
            <a:r>
              <a:rPr lang="en-GB">
                <a:latin typeface="Candara"/>
                <a:ea typeface="+mn-lt"/>
                <a:cs typeface="+mn-lt"/>
              </a:rPr>
              <a:t>")</a:t>
            </a:r>
            <a:endParaRPr lang="en-GB"/>
          </a:p>
        </p:txBody>
      </p:sp>
      <p:sp>
        <p:nvSpPr>
          <p:cNvPr id="6" name="TextBox 5">
            <a:extLst>
              <a:ext uri="{FF2B5EF4-FFF2-40B4-BE49-F238E27FC236}">
                <a16:creationId xmlns:a16="http://schemas.microsoft.com/office/drawing/2014/main" id="{FF79B085-B3C1-4A95-894A-9B00AEAD94D6}"/>
              </a:ext>
            </a:extLst>
          </p:cNvPr>
          <p:cNvSpPr txBox="1"/>
          <p:nvPr/>
        </p:nvSpPr>
        <p:spPr>
          <a:xfrm>
            <a:off x="-772" y="1674"/>
            <a:ext cx="12178101"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FFFFFF"/>
                </a:solidFill>
                <a:latin typeface="Biome Light"/>
                <a:cs typeface="Biome Light"/>
              </a:rPr>
              <a:t>Selenium selectors </a:t>
            </a:r>
            <a:endParaRPr lang="en-US" b="1">
              <a:solidFill>
                <a:srgbClr val="FFFFFF"/>
              </a:solidFill>
              <a:cs typeface="Calibri"/>
            </a:endParaRPr>
          </a:p>
        </p:txBody>
      </p:sp>
    </p:spTree>
    <p:extLst>
      <p:ext uri="{BB962C8B-B14F-4D97-AF65-F5344CB8AC3E}">
        <p14:creationId xmlns:p14="http://schemas.microsoft.com/office/powerpoint/2010/main" val="3546284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EDB0D-AC69-4691-AE9B-10AA69C0BB1E}"/>
              </a:ext>
            </a:extLst>
          </p:cNvPr>
          <p:cNvSpPr txBox="1"/>
          <p:nvPr/>
        </p:nvSpPr>
        <p:spPr>
          <a:xfrm>
            <a:off x="748748" y="1755914"/>
            <a:ext cx="1086678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Candara"/>
                <a:ea typeface="+mn-lt"/>
                <a:cs typeface="+mn-lt"/>
              </a:rPr>
              <a:t>Selenium uses selectors </a:t>
            </a:r>
            <a:r>
              <a:rPr lang="en-GB" b="1" dirty="0">
                <a:latin typeface="Candara"/>
                <a:ea typeface="+mn-lt"/>
                <a:cs typeface="+mn-lt"/>
              </a:rPr>
              <a:t>to find an element</a:t>
            </a:r>
            <a:r>
              <a:rPr lang="en-GB" dirty="0">
                <a:latin typeface="Candara"/>
                <a:ea typeface="+mn-lt"/>
                <a:cs typeface="+mn-lt"/>
              </a:rPr>
              <a:t> in a WebDriver’s DOM. </a:t>
            </a:r>
            <a:endParaRPr lang="en-GB">
              <a:latin typeface="Candara"/>
              <a:cs typeface="Calibri"/>
            </a:endParaRPr>
          </a:p>
          <a:p>
            <a:endParaRPr lang="en-GB" dirty="0">
              <a:latin typeface="Candara"/>
              <a:cs typeface="Calibri"/>
            </a:endParaRPr>
          </a:p>
          <a:p>
            <a:pPr marL="285750" indent="-285750">
              <a:buFont typeface="Arial"/>
              <a:buChar char="•"/>
            </a:pPr>
            <a:r>
              <a:rPr lang="en-GB" dirty="0">
                <a:solidFill>
                  <a:schemeClr val="bg1">
                    <a:lumMod val="75000"/>
                  </a:schemeClr>
                </a:solidFill>
                <a:latin typeface="Candara"/>
                <a:ea typeface="+mn-lt"/>
                <a:cs typeface="+mn-lt"/>
              </a:rPr>
              <a:t>By CSS ID: </a:t>
            </a:r>
            <a:r>
              <a:rPr lang="en-GB" i="1" dirty="0" err="1">
                <a:solidFill>
                  <a:schemeClr val="bg1">
                    <a:lumMod val="75000"/>
                  </a:schemeClr>
                </a:solidFill>
                <a:latin typeface="Candara"/>
                <a:ea typeface="+mn-lt"/>
                <a:cs typeface="+mn-lt"/>
              </a:rPr>
              <a:t>find_element_by_id</a:t>
            </a:r>
            <a:endParaRPr lang="en-GB">
              <a:solidFill>
                <a:schemeClr val="bg1">
                  <a:lumMod val="75000"/>
                </a:schemeClr>
              </a:solidFill>
              <a:latin typeface="Candara"/>
              <a:cs typeface="Biome Light"/>
            </a:endParaRPr>
          </a:p>
          <a:p>
            <a:pPr marL="285750" indent="-285750">
              <a:buFont typeface="Arial"/>
              <a:buChar char="•"/>
            </a:pPr>
            <a:r>
              <a:rPr lang="en-GB" dirty="0">
                <a:solidFill>
                  <a:schemeClr val="bg1">
                    <a:lumMod val="65000"/>
                  </a:schemeClr>
                </a:solidFill>
                <a:latin typeface="Candara"/>
                <a:ea typeface="+mn-lt"/>
                <a:cs typeface="+mn-lt"/>
              </a:rPr>
              <a:t>By CSS class name: </a:t>
            </a:r>
            <a:r>
              <a:rPr lang="en-GB" i="1" dirty="0" err="1">
                <a:solidFill>
                  <a:schemeClr val="bg1">
                    <a:lumMod val="65000"/>
                  </a:schemeClr>
                </a:solidFill>
                <a:latin typeface="Candara"/>
                <a:ea typeface="+mn-lt"/>
                <a:cs typeface="+mn-lt"/>
              </a:rPr>
              <a:t>find_element_by_class_name</a:t>
            </a:r>
            <a:endParaRPr lang="en-GB">
              <a:solidFill>
                <a:schemeClr val="bg1">
                  <a:lumMod val="65000"/>
                </a:schemeClr>
              </a:solidFill>
              <a:latin typeface="Candara"/>
              <a:cs typeface="Biome Light"/>
            </a:endParaRPr>
          </a:p>
          <a:p>
            <a:pPr marL="285750" indent="-285750">
              <a:buFont typeface="Arial"/>
              <a:buChar char="•"/>
            </a:pPr>
            <a:r>
              <a:rPr lang="en-GB" dirty="0">
                <a:solidFill>
                  <a:schemeClr val="bg1">
                    <a:lumMod val="65000"/>
                  </a:schemeClr>
                </a:solidFill>
                <a:latin typeface="Candara"/>
                <a:ea typeface="+mn-lt"/>
                <a:cs typeface="+mn-lt"/>
              </a:rPr>
              <a:t>By name attribute: </a:t>
            </a:r>
            <a:r>
              <a:rPr lang="en-GB" i="1" dirty="0" err="1">
                <a:solidFill>
                  <a:schemeClr val="bg1">
                    <a:lumMod val="65000"/>
                  </a:schemeClr>
                </a:solidFill>
                <a:latin typeface="Candara"/>
                <a:ea typeface="+mn-lt"/>
                <a:cs typeface="+mn-lt"/>
              </a:rPr>
              <a:t>find_element_by_name</a:t>
            </a:r>
            <a:endParaRPr lang="en-GB">
              <a:solidFill>
                <a:schemeClr val="bg1">
                  <a:lumMod val="65000"/>
                </a:schemeClr>
              </a:solidFill>
              <a:latin typeface="Candara"/>
              <a:cs typeface="Biome Light"/>
            </a:endParaRPr>
          </a:p>
          <a:p>
            <a:pPr marL="285750" indent="-285750">
              <a:buFont typeface="Arial"/>
              <a:buChar char="•"/>
            </a:pPr>
            <a:r>
              <a:rPr lang="en-GB" dirty="0">
                <a:solidFill>
                  <a:schemeClr val="bg1">
                    <a:lumMod val="65000"/>
                  </a:schemeClr>
                </a:solidFill>
                <a:latin typeface="Candara"/>
                <a:ea typeface="+mn-lt"/>
                <a:cs typeface="+mn-lt"/>
              </a:rPr>
              <a:t>By DOM structure or </a:t>
            </a:r>
            <a:r>
              <a:rPr lang="en-GB" dirty="0" err="1">
                <a:solidFill>
                  <a:schemeClr val="bg1">
                    <a:lumMod val="65000"/>
                  </a:schemeClr>
                </a:solidFill>
                <a:latin typeface="Candara"/>
                <a:ea typeface="+mn-lt"/>
                <a:cs typeface="+mn-lt"/>
              </a:rPr>
              <a:t>xpath</a:t>
            </a:r>
            <a:r>
              <a:rPr lang="en-GB" dirty="0">
                <a:solidFill>
                  <a:schemeClr val="bg1">
                    <a:lumMod val="65000"/>
                  </a:schemeClr>
                </a:solidFill>
                <a:latin typeface="Candara"/>
                <a:ea typeface="+mn-lt"/>
                <a:cs typeface="+mn-lt"/>
              </a:rPr>
              <a:t>: </a:t>
            </a:r>
            <a:r>
              <a:rPr lang="en-GB" i="1" dirty="0" err="1">
                <a:solidFill>
                  <a:schemeClr val="bg1">
                    <a:lumMod val="65000"/>
                  </a:schemeClr>
                </a:solidFill>
                <a:latin typeface="Candara"/>
                <a:ea typeface="+mn-lt"/>
                <a:cs typeface="+mn-lt"/>
              </a:rPr>
              <a:t>find_element_by_xpath</a:t>
            </a:r>
            <a:endParaRPr lang="en-GB">
              <a:solidFill>
                <a:schemeClr val="bg1">
                  <a:lumMod val="65000"/>
                </a:schemeClr>
              </a:solidFill>
              <a:latin typeface="Candara"/>
              <a:cs typeface="Biome Light"/>
            </a:endParaRPr>
          </a:p>
          <a:p>
            <a:pPr marL="285750" indent="-285750">
              <a:buFont typeface="Arial"/>
              <a:buChar char="•"/>
            </a:pPr>
            <a:r>
              <a:rPr lang="en-GB" dirty="0">
                <a:latin typeface="Candara"/>
                <a:ea typeface="+mn-lt"/>
                <a:cs typeface="+mn-lt"/>
              </a:rPr>
              <a:t>By link text: </a:t>
            </a:r>
            <a:r>
              <a:rPr lang="en-GB" i="1" dirty="0" err="1">
                <a:latin typeface="Candara"/>
                <a:ea typeface="+mn-lt"/>
                <a:cs typeface="+mn-lt"/>
              </a:rPr>
              <a:t>find_element_by_link_text</a:t>
            </a:r>
            <a:endParaRPr lang="en-GB">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partial link text: </a:t>
            </a:r>
            <a:r>
              <a:rPr lang="en-GB" i="1" dirty="0" err="1">
                <a:solidFill>
                  <a:schemeClr val="bg1">
                    <a:lumMod val="75000"/>
                  </a:schemeClr>
                </a:solidFill>
                <a:latin typeface="Candara"/>
                <a:ea typeface="+mn-lt"/>
                <a:cs typeface="+mn-lt"/>
              </a:rPr>
              <a:t>find_element_by_partial_link_text</a:t>
            </a:r>
            <a:endParaRPr lang="en-GB">
              <a:solidFill>
                <a:schemeClr val="bg1">
                  <a:lumMod val="75000"/>
                </a:schemeClr>
              </a:solidFill>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HTML tag name: </a:t>
            </a:r>
            <a:r>
              <a:rPr lang="en-GB" i="1" dirty="0" err="1">
                <a:solidFill>
                  <a:schemeClr val="bg1">
                    <a:lumMod val="75000"/>
                  </a:schemeClr>
                </a:solidFill>
                <a:latin typeface="Candara"/>
                <a:ea typeface="+mn-lt"/>
                <a:cs typeface="+mn-lt"/>
              </a:rPr>
              <a:t>find_element_by_tag_name</a:t>
            </a:r>
            <a:endParaRPr lang="en-GB">
              <a:solidFill>
                <a:schemeClr val="bg1">
                  <a:lumMod val="75000"/>
                </a:schemeClr>
              </a:solidFill>
              <a:latin typeface="Candara"/>
              <a:cs typeface="Biome Light"/>
            </a:endParaRPr>
          </a:p>
          <a:p>
            <a:endParaRPr lang="en-GB" i="1" dirty="0">
              <a:solidFill>
                <a:schemeClr val="bg1">
                  <a:lumMod val="75000"/>
                </a:schemeClr>
              </a:solidFill>
              <a:latin typeface="Candara"/>
              <a:ea typeface="+mn-lt"/>
              <a:cs typeface="+mn-lt"/>
            </a:endParaRPr>
          </a:p>
          <a:p>
            <a:r>
              <a:rPr lang="en-GB" dirty="0">
                <a:solidFill>
                  <a:schemeClr val="bg1">
                    <a:lumMod val="75000"/>
                  </a:schemeClr>
                </a:solidFill>
                <a:latin typeface="Candara"/>
                <a:ea typeface="+mn-lt"/>
                <a:cs typeface="+mn-lt"/>
              </a:rPr>
              <a:t>While all these locators return single elements, one may use the </a:t>
            </a:r>
            <a:r>
              <a:rPr lang="en-GB" i="1" dirty="0">
                <a:solidFill>
                  <a:schemeClr val="bg1">
                    <a:lumMod val="75000"/>
                  </a:schemeClr>
                </a:solidFill>
                <a:latin typeface="Candara"/>
                <a:ea typeface="+mn-lt"/>
                <a:cs typeface="+mn-lt"/>
              </a:rPr>
              <a:t>.</a:t>
            </a:r>
            <a:r>
              <a:rPr lang="en-GB" i="1" dirty="0" err="1">
                <a:solidFill>
                  <a:schemeClr val="bg1">
                    <a:lumMod val="75000"/>
                  </a:schemeClr>
                </a:solidFill>
                <a:latin typeface="Candara"/>
                <a:ea typeface="+mn-lt"/>
                <a:cs typeface="+mn-lt"/>
              </a:rPr>
              <a:t>find_elements</a:t>
            </a:r>
            <a:r>
              <a:rPr lang="en-GB" i="1" dirty="0">
                <a:solidFill>
                  <a:schemeClr val="bg1">
                    <a:lumMod val="75000"/>
                  </a:schemeClr>
                </a:solidFill>
                <a:latin typeface="Candara"/>
                <a:ea typeface="+mn-lt"/>
                <a:cs typeface="+mn-lt"/>
              </a:rPr>
              <a:t>()</a:t>
            </a:r>
            <a:r>
              <a:rPr lang="en-GB" dirty="0">
                <a:solidFill>
                  <a:schemeClr val="bg1">
                    <a:lumMod val="75000"/>
                  </a:schemeClr>
                </a:solidFill>
                <a:latin typeface="Candara"/>
                <a:ea typeface="+mn-lt"/>
                <a:cs typeface="+mn-lt"/>
              </a:rPr>
              <a:t> method to find multiple elements.</a:t>
            </a:r>
            <a:endParaRPr lang="en-GB">
              <a:solidFill>
                <a:schemeClr val="bg1">
                  <a:lumMod val="75000"/>
                </a:schemeClr>
              </a:solidFill>
              <a:latin typeface="Candara"/>
              <a:cs typeface="Biome Light"/>
            </a:endParaRPr>
          </a:p>
          <a:p>
            <a:endParaRPr lang="en-GB" dirty="0">
              <a:latin typeface="Candara"/>
              <a:cs typeface="Calibri"/>
            </a:endParaRPr>
          </a:p>
          <a:p>
            <a:endParaRPr lang="en-GB" dirty="0">
              <a:latin typeface="Candara"/>
              <a:cs typeface="Biome Light"/>
            </a:endParaRPr>
          </a:p>
        </p:txBody>
      </p:sp>
      <p:sp>
        <p:nvSpPr>
          <p:cNvPr id="4" name="TextBox 3">
            <a:extLst>
              <a:ext uri="{FF2B5EF4-FFF2-40B4-BE49-F238E27FC236}">
                <a16:creationId xmlns:a16="http://schemas.microsoft.com/office/drawing/2014/main" id="{248E79F4-E96C-4FF7-BE49-0B382A065AF1}"/>
              </a:ext>
            </a:extLst>
          </p:cNvPr>
          <p:cNvSpPr txBox="1"/>
          <p:nvPr/>
        </p:nvSpPr>
        <p:spPr>
          <a:xfrm>
            <a:off x="748748" y="5777948"/>
            <a:ext cx="940904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Biome Light"/>
                <a:cs typeface="Biome Light"/>
              </a:rPr>
              <a:t>Example: </a:t>
            </a:r>
            <a:endParaRPr lang="en-US">
              <a:latin typeface="Biome Light"/>
              <a:cs typeface="Biome Light"/>
            </a:endParaRPr>
          </a:p>
          <a:p>
            <a:r>
              <a:rPr lang="en-GB" dirty="0">
                <a:latin typeface="Biome Light"/>
                <a:ea typeface="+mn-lt"/>
                <a:cs typeface="+mn-lt"/>
              </a:rPr>
              <a:t># Exact Link Text</a:t>
            </a:r>
            <a:endParaRPr lang="en-GB" dirty="0">
              <a:latin typeface="Biome Light"/>
              <a:cs typeface="Biome Light"/>
            </a:endParaRPr>
          </a:p>
          <a:p>
            <a:r>
              <a:rPr lang="en-GB" dirty="0" err="1">
                <a:latin typeface="Biome Light"/>
                <a:ea typeface="+mn-lt"/>
                <a:cs typeface="+mn-lt"/>
              </a:rPr>
              <a:t>click_here_link</a:t>
            </a:r>
            <a:r>
              <a:rPr lang="en-GB" dirty="0">
                <a:latin typeface="Biome Light"/>
                <a:ea typeface="+mn-lt"/>
                <a:cs typeface="+mn-lt"/>
              </a:rPr>
              <a:t> = </a:t>
            </a:r>
            <a:r>
              <a:rPr lang="en-GB" dirty="0" err="1">
                <a:latin typeface="Biome Light"/>
                <a:ea typeface="+mn-lt"/>
                <a:cs typeface="+mn-lt"/>
              </a:rPr>
              <a:t>driver.find_element_by_link_text</a:t>
            </a:r>
            <a:r>
              <a:rPr lang="en-GB" dirty="0">
                <a:latin typeface="Biome Light"/>
                <a:ea typeface="+mn-lt"/>
                <a:cs typeface="+mn-lt"/>
              </a:rPr>
              <a:t>('Click Here')</a:t>
            </a:r>
            <a:endParaRPr lang="en-US" dirty="0">
              <a:latin typeface="Biome Light"/>
              <a:cs typeface="Biome Light"/>
            </a:endParaRPr>
          </a:p>
        </p:txBody>
      </p:sp>
      <p:sp>
        <p:nvSpPr>
          <p:cNvPr id="6" name="TextBox 5">
            <a:extLst>
              <a:ext uri="{FF2B5EF4-FFF2-40B4-BE49-F238E27FC236}">
                <a16:creationId xmlns:a16="http://schemas.microsoft.com/office/drawing/2014/main" id="{E4E16951-1CD0-4258-BB29-5A75945C07CC}"/>
              </a:ext>
            </a:extLst>
          </p:cNvPr>
          <p:cNvSpPr txBox="1"/>
          <p:nvPr/>
        </p:nvSpPr>
        <p:spPr>
          <a:xfrm>
            <a:off x="-772" y="1674"/>
            <a:ext cx="12178101"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FFFFFF"/>
                </a:solidFill>
                <a:latin typeface="Biome Light"/>
                <a:cs typeface="Biome Light"/>
              </a:rPr>
              <a:t>Selenium selectors </a:t>
            </a:r>
            <a:endParaRPr lang="en-US" b="1">
              <a:solidFill>
                <a:srgbClr val="FFFFFF"/>
              </a:solidFill>
              <a:cs typeface="Calibri"/>
            </a:endParaRPr>
          </a:p>
        </p:txBody>
      </p:sp>
    </p:spTree>
    <p:extLst>
      <p:ext uri="{BB962C8B-B14F-4D97-AF65-F5344CB8AC3E}">
        <p14:creationId xmlns:p14="http://schemas.microsoft.com/office/powerpoint/2010/main" val="3339641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6FE9D9-8FBC-4BF5-8326-90BACD53ABC0}"/>
              </a:ext>
            </a:extLst>
          </p:cNvPr>
          <p:cNvSpPr txBox="1"/>
          <p:nvPr/>
        </p:nvSpPr>
        <p:spPr>
          <a:xfrm>
            <a:off x="904875" y="803275"/>
            <a:ext cx="95939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latin typeface="Biome Light"/>
                <a:cs typeface="Biome Light"/>
              </a:rPr>
              <a:t>Learning Objectives: </a:t>
            </a:r>
            <a:endParaRPr lang="en-GB" sz="2800" b="1" dirty="0">
              <a:latin typeface="Biome Light"/>
              <a:cs typeface="Calibri"/>
            </a:endParaRPr>
          </a:p>
        </p:txBody>
      </p:sp>
      <p:sp>
        <p:nvSpPr>
          <p:cNvPr id="2" name="TextBox 1">
            <a:extLst>
              <a:ext uri="{FF2B5EF4-FFF2-40B4-BE49-F238E27FC236}">
                <a16:creationId xmlns:a16="http://schemas.microsoft.com/office/drawing/2014/main" id="{02116EF6-67F9-48E8-BE27-FF29D4B40430}"/>
              </a:ext>
            </a:extLst>
          </p:cNvPr>
          <p:cNvSpPr txBox="1"/>
          <p:nvPr/>
        </p:nvSpPr>
        <p:spPr>
          <a:xfrm>
            <a:off x="907002" y="1452786"/>
            <a:ext cx="10230033"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000" dirty="0">
              <a:latin typeface="Candara"/>
              <a:cs typeface="Calibri"/>
            </a:endParaRPr>
          </a:p>
          <a:p>
            <a:r>
              <a:rPr lang="en-GB" sz="2000" b="1" dirty="0">
                <a:latin typeface="Candara"/>
                <a:cs typeface="Calibri"/>
              </a:rPr>
              <a:t>Theoretical knowledge:</a:t>
            </a:r>
            <a:endParaRPr lang="en-GB" sz="2000" b="1">
              <a:latin typeface="Candara"/>
              <a:cs typeface="Calibri"/>
            </a:endParaRPr>
          </a:p>
          <a:p>
            <a:r>
              <a:rPr lang="en-GB" sz="2000" dirty="0">
                <a:latin typeface="Candara"/>
                <a:cs typeface="Biome Light"/>
              </a:rPr>
              <a:t>What are the challenges of extracting webpage that includes </a:t>
            </a:r>
            <a:r>
              <a:rPr lang="en-GB" sz="2000" err="1">
                <a:latin typeface="Candara"/>
                <a:cs typeface="Biome Light"/>
              </a:rPr>
              <a:t>javaScript</a:t>
            </a:r>
            <a:r>
              <a:rPr lang="en-GB" sz="2000" dirty="0">
                <a:latin typeface="Candara"/>
                <a:cs typeface="Biome Light"/>
              </a:rPr>
              <a:t>? </a:t>
            </a:r>
          </a:p>
          <a:p>
            <a:r>
              <a:rPr lang="en-GB" sz="2000" dirty="0">
                <a:latin typeface="Candara"/>
                <a:cs typeface="Biome Light"/>
              </a:rPr>
              <a:t>How </a:t>
            </a:r>
            <a:r>
              <a:rPr lang="en-GB" sz="2000" err="1">
                <a:latin typeface="Candara"/>
                <a:ea typeface="+mn-lt"/>
                <a:cs typeface="Biome Light"/>
              </a:rPr>
              <a:t>javaScripts</a:t>
            </a:r>
            <a:r>
              <a:rPr lang="en-GB" sz="2000" dirty="0">
                <a:latin typeface="Candara"/>
                <a:ea typeface="+mn-lt"/>
                <a:cs typeface="Biome Light"/>
              </a:rPr>
              <a:t> work in the client side?</a:t>
            </a:r>
            <a:r>
              <a:rPr lang="en-GB" sz="2000" dirty="0">
                <a:latin typeface="Candara"/>
                <a:ea typeface="+mn-lt"/>
                <a:cs typeface="+mn-lt"/>
              </a:rPr>
              <a:t> </a:t>
            </a:r>
            <a:endParaRPr lang="en-GB">
              <a:latin typeface="Candara"/>
            </a:endParaRPr>
          </a:p>
          <a:p>
            <a:r>
              <a:rPr lang="en-GB" sz="2000" dirty="0">
                <a:latin typeface="Candara"/>
                <a:cs typeface="Calibri"/>
              </a:rPr>
              <a:t>Ways to execute </a:t>
            </a:r>
            <a:r>
              <a:rPr lang="en-GB" sz="2000" err="1">
                <a:latin typeface="Candara"/>
                <a:cs typeface="Calibri"/>
              </a:rPr>
              <a:t>javaScript</a:t>
            </a:r>
            <a:r>
              <a:rPr lang="en-GB" sz="2000" dirty="0">
                <a:latin typeface="Candara"/>
                <a:cs typeface="Calibri"/>
              </a:rPr>
              <a:t> in a browser and access data. </a:t>
            </a:r>
          </a:p>
          <a:p>
            <a:endParaRPr lang="en-GB" sz="2000" dirty="0">
              <a:latin typeface="Candara"/>
              <a:cs typeface="Calibri"/>
            </a:endParaRPr>
          </a:p>
          <a:p>
            <a:endParaRPr lang="en-GB" sz="2000" dirty="0">
              <a:latin typeface="Candara"/>
              <a:cs typeface="Calibri"/>
            </a:endParaRPr>
          </a:p>
          <a:p>
            <a:endParaRPr lang="en-GB" sz="2000" dirty="0">
              <a:latin typeface="Candara"/>
              <a:cs typeface="Calibri"/>
            </a:endParaRPr>
          </a:p>
          <a:p>
            <a:endParaRPr lang="en-GB" sz="2000" dirty="0">
              <a:latin typeface="Candara"/>
              <a:cs typeface="Calibri"/>
            </a:endParaRPr>
          </a:p>
          <a:p>
            <a:r>
              <a:rPr lang="en-GB" sz="2000" b="1" dirty="0">
                <a:latin typeface="Candara"/>
                <a:cs typeface="Calibri"/>
              </a:rPr>
              <a:t>Practical knowledge: </a:t>
            </a:r>
            <a:endParaRPr lang="en-GB" sz="2000" b="1">
              <a:latin typeface="Candara"/>
              <a:cs typeface="Calibri"/>
            </a:endParaRPr>
          </a:p>
          <a:p>
            <a:r>
              <a:rPr lang="en-GB" sz="2000" dirty="0">
                <a:latin typeface="Candara"/>
                <a:cs typeface="Calibri"/>
              </a:rPr>
              <a:t>Getting familiar with selenium libraries. </a:t>
            </a:r>
          </a:p>
          <a:p>
            <a:r>
              <a:rPr lang="en-GB" sz="2000" dirty="0">
                <a:latin typeface="Candara"/>
                <a:cs typeface="Calibri"/>
              </a:rPr>
              <a:t>How to add / get cookies in </a:t>
            </a:r>
            <a:r>
              <a:rPr lang="en-GB" sz="2000" err="1">
                <a:latin typeface="Candara"/>
                <a:cs typeface="Calibri"/>
              </a:rPr>
              <a:t>webdriver</a:t>
            </a:r>
            <a:r>
              <a:rPr lang="en-GB" sz="2000" dirty="0">
                <a:latin typeface="Candara"/>
                <a:cs typeface="Calibri"/>
              </a:rPr>
              <a:t>. </a:t>
            </a:r>
          </a:p>
          <a:p>
            <a:r>
              <a:rPr lang="en-GB" sz="2000" dirty="0">
                <a:latin typeface="Candara"/>
                <a:cs typeface="Calibri"/>
              </a:rPr>
              <a:t>Working with selenium selectors</a:t>
            </a:r>
          </a:p>
          <a:p>
            <a:r>
              <a:rPr lang="en-GB" sz="2000" dirty="0">
                <a:latin typeface="Candara"/>
                <a:cs typeface="Calibri"/>
              </a:rPr>
              <a:t>Specifying expected conditions</a:t>
            </a:r>
          </a:p>
          <a:p>
            <a:endParaRPr lang="en-GB" sz="2000" dirty="0">
              <a:latin typeface="Candara"/>
              <a:cs typeface="Calibri"/>
            </a:endParaRPr>
          </a:p>
        </p:txBody>
      </p:sp>
    </p:spTree>
    <p:extLst>
      <p:ext uri="{BB962C8B-B14F-4D97-AF65-F5344CB8AC3E}">
        <p14:creationId xmlns:p14="http://schemas.microsoft.com/office/powerpoint/2010/main" val="2539662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EDB0D-AC69-4691-AE9B-10AA69C0BB1E}"/>
              </a:ext>
            </a:extLst>
          </p:cNvPr>
          <p:cNvSpPr txBox="1"/>
          <p:nvPr/>
        </p:nvSpPr>
        <p:spPr>
          <a:xfrm>
            <a:off x="748748" y="1755914"/>
            <a:ext cx="1086678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Candara"/>
                <a:ea typeface="+mn-lt"/>
                <a:cs typeface="+mn-lt"/>
              </a:rPr>
              <a:t>Selenium uses selectors </a:t>
            </a:r>
            <a:r>
              <a:rPr lang="en-GB" b="1" dirty="0">
                <a:latin typeface="Candara"/>
                <a:ea typeface="+mn-lt"/>
                <a:cs typeface="+mn-lt"/>
              </a:rPr>
              <a:t>to find an element </a:t>
            </a:r>
            <a:r>
              <a:rPr lang="en-GB" dirty="0">
                <a:latin typeface="Candara"/>
                <a:ea typeface="+mn-lt"/>
                <a:cs typeface="+mn-lt"/>
              </a:rPr>
              <a:t>in a WebDriver’s DOM. </a:t>
            </a:r>
            <a:endParaRPr lang="en-GB">
              <a:latin typeface="Candara"/>
              <a:cs typeface="Calibri"/>
            </a:endParaRPr>
          </a:p>
          <a:p>
            <a:endParaRPr lang="en-GB" dirty="0">
              <a:latin typeface="Candara"/>
              <a:cs typeface="Calibri"/>
            </a:endParaRPr>
          </a:p>
          <a:p>
            <a:pPr marL="285750" indent="-285750">
              <a:buFont typeface="Arial"/>
              <a:buChar char="•"/>
            </a:pPr>
            <a:r>
              <a:rPr lang="en-GB" dirty="0">
                <a:solidFill>
                  <a:schemeClr val="bg1">
                    <a:lumMod val="75000"/>
                  </a:schemeClr>
                </a:solidFill>
                <a:latin typeface="Candara"/>
                <a:ea typeface="+mn-lt"/>
                <a:cs typeface="+mn-lt"/>
              </a:rPr>
              <a:t>By CSS ID: </a:t>
            </a:r>
            <a:r>
              <a:rPr lang="en-GB" i="1" dirty="0" err="1">
                <a:solidFill>
                  <a:schemeClr val="bg1">
                    <a:lumMod val="75000"/>
                  </a:schemeClr>
                </a:solidFill>
                <a:latin typeface="Candara"/>
                <a:ea typeface="+mn-lt"/>
                <a:cs typeface="+mn-lt"/>
              </a:rPr>
              <a:t>find_element_by_id</a:t>
            </a:r>
            <a:endParaRPr lang="en-GB">
              <a:solidFill>
                <a:schemeClr val="bg1">
                  <a:lumMod val="75000"/>
                </a:schemeClr>
              </a:solidFill>
              <a:latin typeface="Candara"/>
              <a:cs typeface="Biome Light"/>
            </a:endParaRPr>
          </a:p>
          <a:p>
            <a:pPr marL="285750" indent="-285750">
              <a:buFont typeface="Arial"/>
              <a:buChar char="•"/>
            </a:pPr>
            <a:r>
              <a:rPr lang="en-GB" dirty="0">
                <a:solidFill>
                  <a:schemeClr val="bg1">
                    <a:lumMod val="65000"/>
                  </a:schemeClr>
                </a:solidFill>
                <a:latin typeface="Candara"/>
                <a:ea typeface="+mn-lt"/>
                <a:cs typeface="+mn-lt"/>
              </a:rPr>
              <a:t>By CSS class name: </a:t>
            </a:r>
            <a:r>
              <a:rPr lang="en-GB" i="1" dirty="0" err="1">
                <a:solidFill>
                  <a:schemeClr val="bg1">
                    <a:lumMod val="65000"/>
                  </a:schemeClr>
                </a:solidFill>
                <a:latin typeface="Candara"/>
                <a:ea typeface="+mn-lt"/>
                <a:cs typeface="+mn-lt"/>
              </a:rPr>
              <a:t>find_element_by_class_name</a:t>
            </a:r>
            <a:endParaRPr lang="en-GB">
              <a:solidFill>
                <a:schemeClr val="bg1">
                  <a:lumMod val="65000"/>
                </a:schemeClr>
              </a:solidFill>
              <a:latin typeface="Candara"/>
              <a:cs typeface="Biome Light"/>
            </a:endParaRPr>
          </a:p>
          <a:p>
            <a:pPr marL="285750" indent="-285750">
              <a:buFont typeface="Arial"/>
              <a:buChar char="•"/>
            </a:pPr>
            <a:r>
              <a:rPr lang="en-GB" dirty="0">
                <a:solidFill>
                  <a:schemeClr val="bg1">
                    <a:lumMod val="65000"/>
                  </a:schemeClr>
                </a:solidFill>
                <a:latin typeface="Candara"/>
                <a:ea typeface="+mn-lt"/>
                <a:cs typeface="+mn-lt"/>
              </a:rPr>
              <a:t>By name attribute: </a:t>
            </a:r>
            <a:r>
              <a:rPr lang="en-GB" i="1" dirty="0" err="1">
                <a:solidFill>
                  <a:schemeClr val="bg1">
                    <a:lumMod val="65000"/>
                  </a:schemeClr>
                </a:solidFill>
                <a:latin typeface="Candara"/>
                <a:ea typeface="+mn-lt"/>
                <a:cs typeface="+mn-lt"/>
              </a:rPr>
              <a:t>find_element_by_name</a:t>
            </a:r>
            <a:endParaRPr lang="en-GB">
              <a:solidFill>
                <a:schemeClr val="bg1">
                  <a:lumMod val="65000"/>
                </a:schemeClr>
              </a:solidFill>
              <a:latin typeface="Candara"/>
              <a:cs typeface="Biome Light"/>
            </a:endParaRPr>
          </a:p>
          <a:p>
            <a:pPr marL="285750" indent="-285750">
              <a:buFont typeface="Arial"/>
              <a:buChar char="•"/>
            </a:pPr>
            <a:r>
              <a:rPr lang="en-GB" dirty="0">
                <a:solidFill>
                  <a:schemeClr val="bg1">
                    <a:lumMod val="65000"/>
                  </a:schemeClr>
                </a:solidFill>
                <a:latin typeface="Candara"/>
                <a:ea typeface="+mn-lt"/>
                <a:cs typeface="+mn-lt"/>
              </a:rPr>
              <a:t>By DOM structure or </a:t>
            </a:r>
            <a:r>
              <a:rPr lang="en-GB" dirty="0" err="1">
                <a:solidFill>
                  <a:schemeClr val="bg1">
                    <a:lumMod val="65000"/>
                  </a:schemeClr>
                </a:solidFill>
                <a:latin typeface="Candara"/>
                <a:ea typeface="+mn-lt"/>
                <a:cs typeface="+mn-lt"/>
              </a:rPr>
              <a:t>xpath</a:t>
            </a:r>
            <a:r>
              <a:rPr lang="en-GB" dirty="0">
                <a:solidFill>
                  <a:schemeClr val="bg1">
                    <a:lumMod val="65000"/>
                  </a:schemeClr>
                </a:solidFill>
                <a:latin typeface="Candara"/>
                <a:ea typeface="+mn-lt"/>
                <a:cs typeface="+mn-lt"/>
              </a:rPr>
              <a:t>: </a:t>
            </a:r>
            <a:r>
              <a:rPr lang="en-GB" i="1" dirty="0" err="1">
                <a:solidFill>
                  <a:schemeClr val="bg1">
                    <a:lumMod val="65000"/>
                  </a:schemeClr>
                </a:solidFill>
                <a:latin typeface="Candara"/>
                <a:ea typeface="+mn-lt"/>
                <a:cs typeface="+mn-lt"/>
              </a:rPr>
              <a:t>find_element_by_xpath</a:t>
            </a:r>
            <a:endParaRPr lang="en-GB">
              <a:solidFill>
                <a:schemeClr val="bg1">
                  <a:lumMod val="65000"/>
                </a:schemeClr>
              </a:solidFill>
              <a:latin typeface="Candara"/>
              <a:cs typeface="Biome Light"/>
            </a:endParaRPr>
          </a:p>
          <a:p>
            <a:pPr marL="285750" indent="-285750">
              <a:buFont typeface="Arial"/>
              <a:buChar char="•"/>
            </a:pPr>
            <a:r>
              <a:rPr lang="en-GB" dirty="0">
                <a:solidFill>
                  <a:schemeClr val="bg1">
                    <a:lumMod val="65000"/>
                  </a:schemeClr>
                </a:solidFill>
                <a:latin typeface="Candara"/>
                <a:ea typeface="+mn-lt"/>
                <a:cs typeface="+mn-lt"/>
              </a:rPr>
              <a:t>By link text: </a:t>
            </a:r>
            <a:r>
              <a:rPr lang="en-GB" i="1" dirty="0" err="1">
                <a:solidFill>
                  <a:schemeClr val="bg1">
                    <a:lumMod val="65000"/>
                  </a:schemeClr>
                </a:solidFill>
                <a:latin typeface="Candara"/>
                <a:ea typeface="+mn-lt"/>
                <a:cs typeface="+mn-lt"/>
              </a:rPr>
              <a:t>find_element_by_link_text</a:t>
            </a:r>
            <a:endParaRPr lang="en-GB">
              <a:solidFill>
                <a:schemeClr val="bg1">
                  <a:lumMod val="65000"/>
                </a:schemeClr>
              </a:solidFill>
              <a:latin typeface="Candara"/>
              <a:cs typeface="Biome Light"/>
            </a:endParaRPr>
          </a:p>
          <a:p>
            <a:pPr marL="285750" indent="-285750">
              <a:buFont typeface="Arial"/>
              <a:buChar char="•"/>
            </a:pPr>
            <a:r>
              <a:rPr lang="en-GB" dirty="0">
                <a:latin typeface="Candara"/>
                <a:ea typeface="+mn-lt"/>
                <a:cs typeface="+mn-lt"/>
              </a:rPr>
              <a:t>By partial link text: </a:t>
            </a:r>
            <a:r>
              <a:rPr lang="en-GB" i="1" dirty="0" err="1">
                <a:latin typeface="Candara"/>
                <a:ea typeface="+mn-lt"/>
                <a:cs typeface="+mn-lt"/>
              </a:rPr>
              <a:t>find_element_by_partial_link_text</a:t>
            </a:r>
            <a:endParaRPr lang="en-GB">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HTML tag name: </a:t>
            </a:r>
            <a:r>
              <a:rPr lang="en-GB" i="1" dirty="0" err="1">
                <a:solidFill>
                  <a:schemeClr val="bg1">
                    <a:lumMod val="75000"/>
                  </a:schemeClr>
                </a:solidFill>
                <a:latin typeface="Candara"/>
                <a:ea typeface="+mn-lt"/>
                <a:cs typeface="+mn-lt"/>
              </a:rPr>
              <a:t>find_element_by_tag_name</a:t>
            </a:r>
            <a:endParaRPr lang="en-GB">
              <a:solidFill>
                <a:schemeClr val="bg1">
                  <a:lumMod val="75000"/>
                </a:schemeClr>
              </a:solidFill>
              <a:latin typeface="Candara"/>
              <a:cs typeface="Biome Light"/>
            </a:endParaRPr>
          </a:p>
          <a:p>
            <a:endParaRPr lang="en-GB" i="1" dirty="0">
              <a:solidFill>
                <a:schemeClr val="bg1">
                  <a:lumMod val="75000"/>
                </a:schemeClr>
              </a:solidFill>
              <a:latin typeface="Candara"/>
              <a:ea typeface="+mn-lt"/>
              <a:cs typeface="+mn-lt"/>
            </a:endParaRPr>
          </a:p>
          <a:p>
            <a:r>
              <a:rPr lang="en-GB" dirty="0">
                <a:solidFill>
                  <a:schemeClr val="bg1">
                    <a:lumMod val="75000"/>
                  </a:schemeClr>
                </a:solidFill>
                <a:latin typeface="Candara"/>
                <a:ea typeface="+mn-lt"/>
                <a:cs typeface="+mn-lt"/>
              </a:rPr>
              <a:t>While all these locators return single elements, one may use the </a:t>
            </a:r>
            <a:r>
              <a:rPr lang="en-GB" i="1" dirty="0">
                <a:solidFill>
                  <a:schemeClr val="bg1">
                    <a:lumMod val="75000"/>
                  </a:schemeClr>
                </a:solidFill>
                <a:latin typeface="Candara"/>
                <a:ea typeface="+mn-lt"/>
                <a:cs typeface="+mn-lt"/>
              </a:rPr>
              <a:t>.</a:t>
            </a:r>
            <a:r>
              <a:rPr lang="en-GB" i="1" dirty="0" err="1">
                <a:solidFill>
                  <a:schemeClr val="bg1">
                    <a:lumMod val="75000"/>
                  </a:schemeClr>
                </a:solidFill>
                <a:latin typeface="Candara"/>
                <a:ea typeface="+mn-lt"/>
                <a:cs typeface="+mn-lt"/>
              </a:rPr>
              <a:t>find_elements</a:t>
            </a:r>
            <a:r>
              <a:rPr lang="en-GB" i="1" dirty="0">
                <a:solidFill>
                  <a:schemeClr val="bg1">
                    <a:lumMod val="75000"/>
                  </a:schemeClr>
                </a:solidFill>
                <a:latin typeface="Candara"/>
                <a:ea typeface="+mn-lt"/>
                <a:cs typeface="+mn-lt"/>
              </a:rPr>
              <a:t>()</a:t>
            </a:r>
            <a:r>
              <a:rPr lang="en-GB" dirty="0">
                <a:solidFill>
                  <a:schemeClr val="bg1">
                    <a:lumMod val="75000"/>
                  </a:schemeClr>
                </a:solidFill>
                <a:latin typeface="Candara"/>
                <a:ea typeface="+mn-lt"/>
                <a:cs typeface="+mn-lt"/>
              </a:rPr>
              <a:t> method to find multiple elements.</a:t>
            </a:r>
            <a:endParaRPr lang="en-GB">
              <a:solidFill>
                <a:schemeClr val="bg1">
                  <a:lumMod val="75000"/>
                </a:schemeClr>
              </a:solidFill>
              <a:latin typeface="Candara"/>
              <a:cs typeface="Biome Light"/>
            </a:endParaRPr>
          </a:p>
          <a:p>
            <a:endParaRPr lang="en-GB" dirty="0">
              <a:latin typeface="Candara"/>
              <a:cs typeface="Calibri"/>
            </a:endParaRPr>
          </a:p>
          <a:p>
            <a:endParaRPr lang="en-GB" dirty="0">
              <a:latin typeface="Candara"/>
              <a:cs typeface="Biome Light"/>
            </a:endParaRPr>
          </a:p>
        </p:txBody>
      </p:sp>
      <p:sp>
        <p:nvSpPr>
          <p:cNvPr id="4" name="TextBox 3">
            <a:extLst>
              <a:ext uri="{FF2B5EF4-FFF2-40B4-BE49-F238E27FC236}">
                <a16:creationId xmlns:a16="http://schemas.microsoft.com/office/drawing/2014/main" id="{248E79F4-E96C-4FF7-BE49-0B382A065AF1}"/>
              </a:ext>
            </a:extLst>
          </p:cNvPr>
          <p:cNvSpPr txBox="1"/>
          <p:nvPr/>
        </p:nvSpPr>
        <p:spPr>
          <a:xfrm>
            <a:off x="748748" y="5777948"/>
            <a:ext cx="940904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Biome Light"/>
                <a:cs typeface="Biome Light"/>
              </a:rPr>
              <a:t>Example: </a:t>
            </a:r>
            <a:endParaRPr lang="en-US">
              <a:latin typeface="Biome Light"/>
              <a:cs typeface="Biome Light"/>
            </a:endParaRPr>
          </a:p>
          <a:p>
            <a:r>
              <a:rPr lang="en-GB" dirty="0">
                <a:latin typeface="Biome Light"/>
                <a:ea typeface="+mn-lt"/>
                <a:cs typeface="+mn-lt"/>
              </a:rPr>
              <a:t># Partial Link Text</a:t>
            </a:r>
          </a:p>
          <a:p>
            <a:r>
              <a:rPr lang="en-GB" dirty="0" err="1">
                <a:latin typeface="Biome Light"/>
                <a:ea typeface="+mn-lt"/>
                <a:cs typeface="+mn-lt"/>
              </a:rPr>
              <a:t>click_here_link</a:t>
            </a:r>
            <a:r>
              <a:rPr lang="en-GB" dirty="0">
                <a:latin typeface="Biome Light"/>
                <a:ea typeface="+mn-lt"/>
                <a:cs typeface="+mn-lt"/>
              </a:rPr>
              <a:t> = </a:t>
            </a:r>
            <a:r>
              <a:rPr lang="en-GB" dirty="0" err="1">
                <a:latin typeface="Biome Light"/>
                <a:ea typeface="+mn-lt"/>
                <a:cs typeface="+mn-lt"/>
              </a:rPr>
              <a:t>driver.find_element_by_partial_link_text</a:t>
            </a:r>
            <a:r>
              <a:rPr lang="en-GB" dirty="0">
                <a:latin typeface="Biome Light"/>
                <a:ea typeface="+mn-lt"/>
                <a:cs typeface="+mn-lt"/>
              </a:rPr>
              <a:t>('Click')</a:t>
            </a:r>
            <a:endParaRPr lang="en-US" dirty="0">
              <a:latin typeface="Biome Light"/>
              <a:ea typeface="+mn-lt"/>
              <a:cs typeface="+mn-lt"/>
            </a:endParaRPr>
          </a:p>
        </p:txBody>
      </p:sp>
      <p:sp>
        <p:nvSpPr>
          <p:cNvPr id="6" name="TextBox 5">
            <a:extLst>
              <a:ext uri="{FF2B5EF4-FFF2-40B4-BE49-F238E27FC236}">
                <a16:creationId xmlns:a16="http://schemas.microsoft.com/office/drawing/2014/main" id="{516CE5CC-BD96-463D-8511-04CACE9B1093}"/>
              </a:ext>
            </a:extLst>
          </p:cNvPr>
          <p:cNvSpPr txBox="1"/>
          <p:nvPr/>
        </p:nvSpPr>
        <p:spPr>
          <a:xfrm>
            <a:off x="-772" y="1674"/>
            <a:ext cx="12178101"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FFFFFF"/>
                </a:solidFill>
                <a:latin typeface="Biome Light"/>
                <a:cs typeface="Biome Light"/>
              </a:rPr>
              <a:t>Selenium selectors </a:t>
            </a:r>
            <a:endParaRPr lang="en-US" b="1">
              <a:solidFill>
                <a:srgbClr val="FFFFFF"/>
              </a:solidFill>
              <a:cs typeface="Calibri"/>
            </a:endParaRPr>
          </a:p>
        </p:txBody>
      </p:sp>
    </p:spTree>
    <p:extLst>
      <p:ext uri="{BB962C8B-B14F-4D97-AF65-F5344CB8AC3E}">
        <p14:creationId xmlns:p14="http://schemas.microsoft.com/office/powerpoint/2010/main" val="3204637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16EF6-67F9-48E8-BE27-FF29D4B40430}"/>
              </a:ext>
            </a:extLst>
          </p:cNvPr>
          <p:cNvSpPr txBox="1"/>
          <p:nvPr/>
        </p:nvSpPr>
        <p:spPr>
          <a:xfrm>
            <a:off x="-772" y="1674"/>
            <a:ext cx="12178101"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FFFFFF"/>
                </a:solidFill>
                <a:latin typeface="Biome Light"/>
                <a:cs typeface="Biome Light"/>
              </a:rPr>
              <a:t>Selenium selectors </a:t>
            </a:r>
            <a:endParaRPr lang="en-US" b="1">
              <a:solidFill>
                <a:srgbClr val="FFFFFF"/>
              </a:solidFill>
              <a:cs typeface="Calibri"/>
            </a:endParaRPr>
          </a:p>
        </p:txBody>
      </p:sp>
      <p:sp>
        <p:nvSpPr>
          <p:cNvPr id="3" name="TextBox 2">
            <a:extLst>
              <a:ext uri="{FF2B5EF4-FFF2-40B4-BE49-F238E27FC236}">
                <a16:creationId xmlns:a16="http://schemas.microsoft.com/office/drawing/2014/main" id="{308EDB0D-AC69-4691-AE9B-10AA69C0BB1E}"/>
              </a:ext>
            </a:extLst>
          </p:cNvPr>
          <p:cNvSpPr txBox="1"/>
          <p:nvPr/>
        </p:nvSpPr>
        <p:spPr>
          <a:xfrm>
            <a:off x="748748" y="1755914"/>
            <a:ext cx="1086678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Candara"/>
                <a:ea typeface="+mn-lt"/>
                <a:cs typeface="+mn-lt"/>
              </a:rPr>
              <a:t>Selenium uses selectors </a:t>
            </a:r>
            <a:r>
              <a:rPr lang="en-GB" b="1" dirty="0">
                <a:latin typeface="Candara"/>
                <a:ea typeface="+mn-lt"/>
                <a:cs typeface="+mn-lt"/>
              </a:rPr>
              <a:t>to find an element</a:t>
            </a:r>
            <a:r>
              <a:rPr lang="en-GB" dirty="0">
                <a:latin typeface="Candara"/>
                <a:ea typeface="+mn-lt"/>
                <a:cs typeface="+mn-lt"/>
              </a:rPr>
              <a:t> in a WebDriver’s DOM. </a:t>
            </a:r>
            <a:endParaRPr lang="en-GB">
              <a:latin typeface="Candara"/>
              <a:cs typeface="Calibri"/>
            </a:endParaRPr>
          </a:p>
          <a:p>
            <a:endParaRPr lang="en-GB" dirty="0">
              <a:latin typeface="Candara"/>
              <a:cs typeface="Calibri"/>
            </a:endParaRPr>
          </a:p>
          <a:p>
            <a:pPr marL="285750" indent="-285750">
              <a:buFont typeface="Arial"/>
              <a:buChar char="•"/>
            </a:pPr>
            <a:r>
              <a:rPr lang="en-GB" dirty="0">
                <a:solidFill>
                  <a:schemeClr val="bg1">
                    <a:lumMod val="75000"/>
                  </a:schemeClr>
                </a:solidFill>
                <a:latin typeface="Candara"/>
                <a:ea typeface="+mn-lt"/>
                <a:cs typeface="+mn-lt"/>
              </a:rPr>
              <a:t>By CSS ID: </a:t>
            </a:r>
            <a:r>
              <a:rPr lang="en-GB" i="1" err="1">
                <a:solidFill>
                  <a:schemeClr val="bg1">
                    <a:lumMod val="75000"/>
                  </a:schemeClr>
                </a:solidFill>
                <a:latin typeface="Candara"/>
                <a:ea typeface="+mn-lt"/>
                <a:cs typeface="+mn-lt"/>
              </a:rPr>
              <a:t>find_element_by_id</a:t>
            </a:r>
            <a:endParaRPr lang="en-GB">
              <a:solidFill>
                <a:schemeClr val="bg1">
                  <a:lumMod val="75000"/>
                </a:schemeClr>
              </a:solidFill>
              <a:latin typeface="Candara"/>
              <a:cs typeface="Biome Light"/>
            </a:endParaRPr>
          </a:p>
          <a:p>
            <a:pPr marL="285750" indent="-285750">
              <a:buFont typeface="Arial"/>
              <a:buChar char="•"/>
            </a:pPr>
            <a:r>
              <a:rPr lang="en-GB" dirty="0">
                <a:solidFill>
                  <a:schemeClr val="bg1">
                    <a:lumMod val="65000"/>
                  </a:schemeClr>
                </a:solidFill>
                <a:latin typeface="Candara"/>
                <a:ea typeface="+mn-lt"/>
                <a:cs typeface="+mn-lt"/>
              </a:rPr>
              <a:t>By CSS class name: </a:t>
            </a:r>
            <a:r>
              <a:rPr lang="en-GB" i="1" err="1">
                <a:solidFill>
                  <a:schemeClr val="bg1">
                    <a:lumMod val="65000"/>
                  </a:schemeClr>
                </a:solidFill>
                <a:latin typeface="Candara"/>
                <a:ea typeface="+mn-lt"/>
                <a:cs typeface="+mn-lt"/>
              </a:rPr>
              <a:t>find_element_by_class_name</a:t>
            </a:r>
            <a:endParaRPr lang="en-GB">
              <a:solidFill>
                <a:schemeClr val="bg1">
                  <a:lumMod val="65000"/>
                </a:schemeClr>
              </a:solidFill>
              <a:latin typeface="Candara"/>
              <a:cs typeface="Biome Light"/>
            </a:endParaRPr>
          </a:p>
          <a:p>
            <a:pPr marL="285750" indent="-285750">
              <a:buFont typeface="Arial"/>
              <a:buChar char="•"/>
            </a:pPr>
            <a:r>
              <a:rPr lang="en-GB" dirty="0">
                <a:solidFill>
                  <a:schemeClr val="bg1">
                    <a:lumMod val="65000"/>
                  </a:schemeClr>
                </a:solidFill>
                <a:latin typeface="Candara"/>
                <a:ea typeface="+mn-lt"/>
                <a:cs typeface="+mn-lt"/>
              </a:rPr>
              <a:t>By name attribute: </a:t>
            </a:r>
            <a:r>
              <a:rPr lang="en-GB" i="1" err="1">
                <a:solidFill>
                  <a:schemeClr val="bg1">
                    <a:lumMod val="65000"/>
                  </a:schemeClr>
                </a:solidFill>
                <a:latin typeface="Candara"/>
                <a:ea typeface="+mn-lt"/>
                <a:cs typeface="+mn-lt"/>
              </a:rPr>
              <a:t>find_element_by_name</a:t>
            </a:r>
            <a:endParaRPr lang="en-GB">
              <a:solidFill>
                <a:schemeClr val="bg1">
                  <a:lumMod val="65000"/>
                </a:schemeClr>
              </a:solidFill>
              <a:latin typeface="Candara"/>
              <a:cs typeface="Biome Light"/>
            </a:endParaRPr>
          </a:p>
          <a:p>
            <a:pPr marL="285750" indent="-285750">
              <a:buFont typeface="Arial"/>
              <a:buChar char="•"/>
            </a:pPr>
            <a:r>
              <a:rPr lang="en-GB" dirty="0">
                <a:solidFill>
                  <a:schemeClr val="bg1">
                    <a:lumMod val="65000"/>
                  </a:schemeClr>
                </a:solidFill>
                <a:latin typeface="Candara"/>
                <a:ea typeface="+mn-lt"/>
                <a:cs typeface="+mn-lt"/>
              </a:rPr>
              <a:t>By DOM structure or </a:t>
            </a:r>
            <a:r>
              <a:rPr lang="en-GB" err="1">
                <a:solidFill>
                  <a:schemeClr val="bg1">
                    <a:lumMod val="65000"/>
                  </a:schemeClr>
                </a:solidFill>
                <a:latin typeface="Candara"/>
                <a:ea typeface="+mn-lt"/>
                <a:cs typeface="+mn-lt"/>
              </a:rPr>
              <a:t>xpath</a:t>
            </a:r>
            <a:r>
              <a:rPr lang="en-GB" dirty="0">
                <a:solidFill>
                  <a:schemeClr val="bg1">
                    <a:lumMod val="65000"/>
                  </a:schemeClr>
                </a:solidFill>
                <a:latin typeface="Candara"/>
                <a:ea typeface="+mn-lt"/>
                <a:cs typeface="+mn-lt"/>
              </a:rPr>
              <a:t>: </a:t>
            </a:r>
            <a:r>
              <a:rPr lang="en-GB" i="1" err="1">
                <a:solidFill>
                  <a:schemeClr val="bg1">
                    <a:lumMod val="65000"/>
                  </a:schemeClr>
                </a:solidFill>
                <a:latin typeface="Candara"/>
                <a:ea typeface="+mn-lt"/>
                <a:cs typeface="+mn-lt"/>
              </a:rPr>
              <a:t>find_element_by_xpath</a:t>
            </a:r>
            <a:endParaRPr lang="en-GB">
              <a:solidFill>
                <a:schemeClr val="bg1">
                  <a:lumMod val="65000"/>
                </a:schemeClr>
              </a:solidFill>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link text: </a:t>
            </a:r>
            <a:r>
              <a:rPr lang="en-GB" i="1" err="1">
                <a:solidFill>
                  <a:schemeClr val="bg1">
                    <a:lumMod val="75000"/>
                  </a:schemeClr>
                </a:solidFill>
                <a:latin typeface="Candara"/>
                <a:ea typeface="+mn-lt"/>
                <a:cs typeface="+mn-lt"/>
              </a:rPr>
              <a:t>find_element_by_link_text</a:t>
            </a:r>
            <a:endParaRPr lang="en-GB">
              <a:solidFill>
                <a:schemeClr val="bg1">
                  <a:lumMod val="75000"/>
                </a:schemeClr>
              </a:solidFill>
              <a:latin typeface="Candara"/>
              <a:cs typeface="Biome Light"/>
            </a:endParaRPr>
          </a:p>
          <a:p>
            <a:pPr marL="285750" indent="-285750">
              <a:buFont typeface="Arial"/>
              <a:buChar char="•"/>
            </a:pPr>
            <a:r>
              <a:rPr lang="en-GB" dirty="0">
                <a:solidFill>
                  <a:schemeClr val="bg1">
                    <a:lumMod val="75000"/>
                  </a:schemeClr>
                </a:solidFill>
                <a:latin typeface="Candara"/>
                <a:ea typeface="+mn-lt"/>
                <a:cs typeface="+mn-lt"/>
              </a:rPr>
              <a:t>By partial link text: </a:t>
            </a:r>
            <a:r>
              <a:rPr lang="en-GB" i="1" err="1">
                <a:solidFill>
                  <a:schemeClr val="bg1">
                    <a:lumMod val="75000"/>
                  </a:schemeClr>
                </a:solidFill>
                <a:latin typeface="Candara"/>
                <a:ea typeface="+mn-lt"/>
                <a:cs typeface="+mn-lt"/>
              </a:rPr>
              <a:t>find_element_by_partial_link_text</a:t>
            </a:r>
            <a:endParaRPr lang="en-GB">
              <a:solidFill>
                <a:schemeClr val="bg1">
                  <a:lumMod val="75000"/>
                </a:schemeClr>
              </a:solidFill>
              <a:latin typeface="Candara"/>
              <a:cs typeface="Biome Light"/>
            </a:endParaRPr>
          </a:p>
          <a:p>
            <a:pPr marL="285750" indent="-285750">
              <a:buFont typeface="Arial"/>
              <a:buChar char="•"/>
            </a:pPr>
            <a:r>
              <a:rPr lang="en-GB" dirty="0">
                <a:latin typeface="Candara"/>
                <a:ea typeface="+mn-lt"/>
                <a:cs typeface="+mn-lt"/>
              </a:rPr>
              <a:t>By HTML tag name: </a:t>
            </a:r>
            <a:r>
              <a:rPr lang="en-GB" i="1" err="1">
                <a:latin typeface="Candara"/>
                <a:ea typeface="+mn-lt"/>
                <a:cs typeface="+mn-lt"/>
              </a:rPr>
              <a:t>find_element_by_tag_name</a:t>
            </a:r>
            <a:endParaRPr lang="en-GB">
              <a:latin typeface="Candara"/>
              <a:cs typeface="Biome Light"/>
            </a:endParaRPr>
          </a:p>
          <a:p>
            <a:endParaRPr lang="en-GB" i="1" dirty="0">
              <a:solidFill>
                <a:schemeClr val="bg1">
                  <a:lumMod val="75000"/>
                </a:schemeClr>
              </a:solidFill>
              <a:latin typeface="Candara"/>
              <a:ea typeface="+mn-lt"/>
              <a:cs typeface="+mn-lt"/>
            </a:endParaRPr>
          </a:p>
          <a:p>
            <a:r>
              <a:rPr lang="en-GB" dirty="0">
                <a:solidFill>
                  <a:schemeClr val="bg1">
                    <a:lumMod val="75000"/>
                  </a:schemeClr>
                </a:solidFill>
                <a:latin typeface="Candara"/>
                <a:ea typeface="+mn-lt"/>
                <a:cs typeface="+mn-lt"/>
              </a:rPr>
              <a:t>While all these locators return single elements, one may use the </a:t>
            </a:r>
            <a:r>
              <a:rPr lang="en-GB" i="1" dirty="0">
                <a:solidFill>
                  <a:schemeClr val="bg1">
                    <a:lumMod val="75000"/>
                  </a:schemeClr>
                </a:solidFill>
                <a:latin typeface="Candara"/>
                <a:ea typeface="+mn-lt"/>
                <a:cs typeface="+mn-lt"/>
              </a:rPr>
              <a:t>.</a:t>
            </a:r>
            <a:r>
              <a:rPr lang="en-GB" i="1" err="1">
                <a:solidFill>
                  <a:schemeClr val="bg1">
                    <a:lumMod val="75000"/>
                  </a:schemeClr>
                </a:solidFill>
                <a:latin typeface="Candara"/>
                <a:ea typeface="+mn-lt"/>
                <a:cs typeface="+mn-lt"/>
              </a:rPr>
              <a:t>find_elements</a:t>
            </a:r>
            <a:r>
              <a:rPr lang="en-GB" i="1" dirty="0">
                <a:solidFill>
                  <a:schemeClr val="bg1">
                    <a:lumMod val="75000"/>
                  </a:schemeClr>
                </a:solidFill>
                <a:latin typeface="Candara"/>
                <a:ea typeface="+mn-lt"/>
                <a:cs typeface="+mn-lt"/>
              </a:rPr>
              <a:t>()</a:t>
            </a:r>
            <a:r>
              <a:rPr lang="en-GB" dirty="0">
                <a:solidFill>
                  <a:schemeClr val="bg1">
                    <a:lumMod val="75000"/>
                  </a:schemeClr>
                </a:solidFill>
                <a:latin typeface="Candara"/>
                <a:ea typeface="+mn-lt"/>
                <a:cs typeface="+mn-lt"/>
              </a:rPr>
              <a:t> method to find multiple elements.</a:t>
            </a:r>
            <a:endParaRPr lang="en-GB">
              <a:solidFill>
                <a:schemeClr val="bg1">
                  <a:lumMod val="75000"/>
                </a:schemeClr>
              </a:solidFill>
              <a:latin typeface="Candara"/>
              <a:cs typeface="Biome Light"/>
            </a:endParaRPr>
          </a:p>
          <a:p>
            <a:endParaRPr lang="en-GB" dirty="0">
              <a:latin typeface="Candara"/>
              <a:cs typeface="Calibri"/>
            </a:endParaRPr>
          </a:p>
          <a:p>
            <a:endParaRPr lang="en-GB" dirty="0">
              <a:latin typeface="Candara"/>
              <a:cs typeface="Biome Light"/>
            </a:endParaRPr>
          </a:p>
        </p:txBody>
      </p:sp>
      <p:sp>
        <p:nvSpPr>
          <p:cNvPr id="4" name="TextBox 3">
            <a:extLst>
              <a:ext uri="{FF2B5EF4-FFF2-40B4-BE49-F238E27FC236}">
                <a16:creationId xmlns:a16="http://schemas.microsoft.com/office/drawing/2014/main" id="{248E79F4-E96C-4FF7-BE49-0B382A065AF1}"/>
              </a:ext>
            </a:extLst>
          </p:cNvPr>
          <p:cNvSpPr txBox="1"/>
          <p:nvPr/>
        </p:nvSpPr>
        <p:spPr>
          <a:xfrm>
            <a:off x="748748" y="5777948"/>
            <a:ext cx="94090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Biome Light"/>
                <a:cs typeface="Biome Light"/>
              </a:rPr>
              <a:t>Example: </a:t>
            </a:r>
            <a:endParaRPr lang="en-US">
              <a:latin typeface="Biome Light"/>
              <a:cs typeface="Biome Light"/>
            </a:endParaRPr>
          </a:p>
          <a:p>
            <a:r>
              <a:rPr lang="en-GB" dirty="0" err="1">
                <a:latin typeface="Biome Light"/>
                <a:ea typeface="+mn-lt"/>
                <a:cs typeface="+mn-lt"/>
              </a:rPr>
              <a:t>page_heading</a:t>
            </a:r>
            <a:r>
              <a:rPr lang="en-GB" dirty="0">
                <a:latin typeface="Biome Light"/>
                <a:ea typeface="+mn-lt"/>
                <a:cs typeface="+mn-lt"/>
              </a:rPr>
              <a:t> = </a:t>
            </a:r>
            <a:r>
              <a:rPr lang="en-GB" dirty="0" err="1">
                <a:latin typeface="Biome Light"/>
                <a:ea typeface="+mn-lt"/>
                <a:cs typeface="+mn-lt"/>
              </a:rPr>
              <a:t>driver.find_element_by_tag_name</a:t>
            </a:r>
            <a:r>
              <a:rPr lang="en-GB" dirty="0">
                <a:latin typeface="Biome Light"/>
                <a:ea typeface="+mn-lt"/>
                <a:cs typeface="+mn-lt"/>
              </a:rPr>
              <a:t>('h1')</a:t>
            </a:r>
            <a:endParaRPr lang="en-US" dirty="0">
              <a:latin typeface="Biome Light"/>
              <a:cs typeface="Biome Light"/>
            </a:endParaRPr>
          </a:p>
        </p:txBody>
      </p:sp>
    </p:spTree>
    <p:extLst>
      <p:ext uri="{BB962C8B-B14F-4D97-AF65-F5344CB8AC3E}">
        <p14:creationId xmlns:p14="http://schemas.microsoft.com/office/powerpoint/2010/main" val="2306425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EDB0D-AC69-4691-AE9B-10AA69C0BB1E}"/>
              </a:ext>
            </a:extLst>
          </p:cNvPr>
          <p:cNvSpPr txBox="1"/>
          <p:nvPr/>
        </p:nvSpPr>
        <p:spPr>
          <a:xfrm>
            <a:off x="543339" y="1186071"/>
            <a:ext cx="10866782"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b="1" dirty="0">
                <a:latin typeface="Candara"/>
                <a:ea typeface="+mn-lt"/>
                <a:cs typeface="+mn-lt"/>
              </a:rPr>
              <a:t>ID</a:t>
            </a:r>
            <a:endParaRPr lang="en-US" b="1">
              <a:latin typeface="Candara"/>
              <a:ea typeface="+mn-lt"/>
              <a:cs typeface="Biome Light"/>
            </a:endParaRPr>
          </a:p>
          <a:p>
            <a:pPr lvl="1"/>
            <a:r>
              <a:rPr lang="en-GB">
                <a:latin typeface="Candara"/>
                <a:ea typeface="+mn-lt"/>
                <a:cs typeface="+mn-lt"/>
              </a:rPr>
              <a:t>Used to find </a:t>
            </a:r>
            <a:r>
              <a:rPr lang="en-GB" b="1" dirty="0">
                <a:latin typeface="Candara"/>
                <a:ea typeface="+mn-lt"/>
                <a:cs typeface="+mn-lt"/>
              </a:rPr>
              <a:t>elements </a:t>
            </a:r>
            <a:r>
              <a:rPr lang="en-GB" dirty="0">
                <a:latin typeface="Candara"/>
                <a:ea typeface="+mn-lt"/>
                <a:cs typeface="+mn-lt"/>
              </a:rPr>
              <a:t>by their HTML id attribute. </a:t>
            </a:r>
            <a:endParaRPr lang="en-US">
              <a:latin typeface="Candara"/>
              <a:cs typeface="Biome Light"/>
            </a:endParaRPr>
          </a:p>
          <a:p>
            <a:pPr marL="285750" indent="-285750">
              <a:buFont typeface="Arial"/>
              <a:buChar char="•"/>
            </a:pPr>
            <a:r>
              <a:rPr lang="en-GB" b="1" dirty="0">
                <a:latin typeface="Candara"/>
                <a:ea typeface="+mn-lt"/>
                <a:cs typeface="+mn-lt"/>
              </a:rPr>
              <a:t>CLASS_NAME</a:t>
            </a:r>
            <a:endParaRPr lang="en-GB" b="1">
              <a:latin typeface="Candara"/>
              <a:ea typeface="+mn-lt"/>
              <a:cs typeface="Biome Light"/>
            </a:endParaRPr>
          </a:p>
          <a:p>
            <a:pPr lvl="1"/>
            <a:r>
              <a:rPr lang="en-GB" dirty="0">
                <a:latin typeface="Candara"/>
                <a:ea typeface="+mn-lt"/>
                <a:cs typeface="+mn-lt"/>
              </a:rPr>
              <a:t>Used to find </a:t>
            </a:r>
            <a:r>
              <a:rPr lang="en-GB" b="1" dirty="0">
                <a:latin typeface="Candara"/>
                <a:ea typeface="+mn-lt"/>
                <a:cs typeface="+mn-lt"/>
              </a:rPr>
              <a:t>elements </a:t>
            </a:r>
            <a:r>
              <a:rPr lang="en-GB" dirty="0">
                <a:latin typeface="Candara"/>
                <a:ea typeface="+mn-lt"/>
                <a:cs typeface="+mn-lt"/>
              </a:rPr>
              <a:t>by their HTML class attribute. </a:t>
            </a:r>
            <a:endParaRPr lang="en-GB">
              <a:latin typeface="Candara"/>
              <a:cs typeface="Biome Light"/>
            </a:endParaRPr>
          </a:p>
          <a:p>
            <a:pPr marL="285750" indent="-285750">
              <a:buFont typeface="Arial"/>
              <a:buChar char="•"/>
            </a:pPr>
            <a:r>
              <a:rPr lang="en-GB" b="1" dirty="0">
                <a:latin typeface="Candara"/>
                <a:ea typeface="+mn-lt"/>
                <a:cs typeface="+mn-lt"/>
              </a:rPr>
              <a:t>CSS_SELECTOR</a:t>
            </a:r>
            <a:endParaRPr lang="en-GB" b="1">
              <a:latin typeface="Candara"/>
              <a:ea typeface="+mn-lt"/>
              <a:cs typeface="Biome Light"/>
            </a:endParaRPr>
          </a:p>
          <a:p>
            <a:pPr lvl="1"/>
            <a:r>
              <a:rPr lang="en-GB" dirty="0">
                <a:latin typeface="Candara"/>
                <a:ea typeface="+mn-lt"/>
                <a:cs typeface="+mn-lt"/>
              </a:rPr>
              <a:t>Finds </a:t>
            </a:r>
            <a:r>
              <a:rPr lang="en-GB" b="1" dirty="0">
                <a:latin typeface="Candara"/>
                <a:ea typeface="+mn-lt"/>
                <a:cs typeface="+mn-lt"/>
              </a:rPr>
              <a:t>elements </a:t>
            </a:r>
            <a:r>
              <a:rPr lang="en-GB" dirty="0">
                <a:latin typeface="Candara"/>
                <a:ea typeface="+mn-lt"/>
                <a:cs typeface="+mn-lt"/>
              </a:rPr>
              <a:t>by their class, id, or tag name, using the #idName, .</a:t>
            </a:r>
            <a:r>
              <a:rPr lang="en-GB" err="1">
                <a:latin typeface="Candara"/>
                <a:ea typeface="+mn-lt"/>
                <a:cs typeface="+mn-lt"/>
              </a:rPr>
              <a:t>className</a:t>
            </a:r>
            <a:r>
              <a:rPr lang="en-GB" dirty="0">
                <a:latin typeface="Candara"/>
                <a:ea typeface="+mn-lt"/>
                <a:cs typeface="+mn-lt"/>
              </a:rPr>
              <a:t>, </a:t>
            </a:r>
            <a:r>
              <a:rPr lang="en-GB" err="1">
                <a:latin typeface="Candara"/>
                <a:ea typeface="+mn-lt"/>
                <a:cs typeface="+mn-lt"/>
              </a:rPr>
              <a:t>tagName</a:t>
            </a:r>
            <a:r>
              <a:rPr lang="en-GB" dirty="0">
                <a:latin typeface="Candara"/>
                <a:ea typeface="+mn-lt"/>
                <a:cs typeface="+mn-lt"/>
              </a:rPr>
              <a:t> convention. </a:t>
            </a:r>
            <a:endParaRPr lang="en-GB">
              <a:latin typeface="Candara"/>
              <a:cs typeface="Biome Light"/>
            </a:endParaRPr>
          </a:p>
          <a:p>
            <a:pPr marL="285750" indent="-285750">
              <a:buFont typeface="Arial"/>
              <a:buChar char="•"/>
            </a:pPr>
            <a:r>
              <a:rPr lang="en-GB" b="1" dirty="0">
                <a:latin typeface="Candara"/>
                <a:ea typeface="+mn-lt"/>
                <a:cs typeface="+mn-lt"/>
              </a:rPr>
              <a:t>LINK_TEXT</a:t>
            </a:r>
            <a:endParaRPr lang="en-GB" b="1">
              <a:latin typeface="Candara"/>
              <a:ea typeface="+mn-lt"/>
              <a:cs typeface="Biome Light"/>
            </a:endParaRPr>
          </a:p>
          <a:p>
            <a:pPr lvl="1"/>
            <a:r>
              <a:rPr lang="en-GB" dirty="0">
                <a:latin typeface="Candara"/>
                <a:ea typeface="+mn-lt"/>
                <a:cs typeface="+mn-lt"/>
              </a:rPr>
              <a:t>Finds HTML &lt;a&gt; </a:t>
            </a:r>
            <a:r>
              <a:rPr lang="en-GB" b="1" dirty="0">
                <a:latin typeface="Candara"/>
                <a:ea typeface="+mn-lt"/>
                <a:cs typeface="+mn-lt"/>
              </a:rPr>
              <a:t>tags </a:t>
            </a:r>
            <a:r>
              <a:rPr lang="en-GB" dirty="0">
                <a:latin typeface="Candara"/>
                <a:ea typeface="+mn-lt"/>
                <a:cs typeface="+mn-lt"/>
              </a:rPr>
              <a:t>by the text they contain. For example, a link </a:t>
            </a:r>
            <a:r>
              <a:rPr lang="en-GB" err="1">
                <a:latin typeface="Candara"/>
                <a:ea typeface="+mn-lt"/>
                <a:cs typeface="+mn-lt"/>
              </a:rPr>
              <a:t>labeled</a:t>
            </a:r>
            <a:r>
              <a:rPr lang="en-GB" dirty="0">
                <a:latin typeface="Candara"/>
                <a:ea typeface="+mn-lt"/>
                <a:cs typeface="+mn-lt"/>
              </a:rPr>
              <a:t> “Next” can be selected using (</a:t>
            </a:r>
            <a:r>
              <a:rPr lang="en-GB" err="1">
                <a:latin typeface="Candara"/>
                <a:ea typeface="+mn-lt"/>
                <a:cs typeface="+mn-lt"/>
              </a:rPr>
              <a:t>By.LINK_TEXT</a:t>
            </a:r>
            <a:r>
              <a:rPr lang="en-GB" dirty="0">
                <a:latin typeface="Candara"/>
                <a:ea typeface="+mn-lt"/>
                <a:cs typeface="+mn-lt"/>
              </a:rPr>
              <a:t>, 'Next'). </a:t>
            </a:r>
            <a:endParaRPr lang="en-GB">
              <a:latin typeface="Candara"/>
              <a:cs typeface="Biome Light"/>
            </a:endParaRPr>
          </a:p>
          <a:p>
            <a:pPr marL="285750" indent="-285750">
              <a:buFont typeface="Arial"/>
              <a:buChar char="•"/>
            </a:pPr>
            <a:r>
              <a:rPr lang="en-GB" b="1" dirty="0">
                <a:latin typeface="Candara"/>
                <a:ea typeface="+mn-lt"/>
                <a:cs typeface="+mn-lt"/>
              </a:rPr>
              <a:t>NAME</a:t>
            </a:r>
            <a:endParaRPr lang="en-GB" b="1">
              <a:latin typeface="Candara"/>
              <a:ea typeface="+mn-lt"/>
              <a:cs typeface="Biome Light"/>
            </a:endParaRPr>
          </a:p>
          <a:p>
            <a:pPr lvl="1"/>
            <a:r>
              <a:rPr lang="en-GB" dirty="0">
                <a:latin typeface="Candara"/>
                <a:ea typeface="+mn-lt"/>
                <a:cs typeface="+mn-lt"/>
              </a:rPr>
              <a:t>Finds HTML </a:t>
            </a:r>
            <a:r>
              <a:rPr lang="en-GB" b="1" dirty="0">
                <a:latin typeface="Candara"/>
                <a:ea typeface="+mn-lt"/>
                <a:cs typeface="+mn-lt"/>
              </a:rPr>
              <a:t>tags </a:t>
            </a:r>
            <a:r>
              <a:rPr lang="en-GB" dirty="0">
                <a:latin typeface="Candara"/>
                <a:ea typeface="+mn-lt"/>
                <a:cs typeface="+mn-lt"/>
              </a:rPr>
              <a:t>by their name attribute. This is handy for HTML forms. </a:t>
            </a:r>
            <a:endParaRPr lang="en-GB">
              <a:latin typeface="Candara"/>
              <a:cs typeface="Biome Light"/>
            </a:endParaRPr>
          </a:p>
          <a:p>
            <a:pPr marL="285750" indent="-285750">
              <a:buFont typeface="Arial"/>
              <a:buChar char="•"/>
            </a:pPr>
            <a:r>
              <a:rPr lang="en-GB" b="1" dirty="0">
                <a:latin typeface="Candara"/>
                <a:ea typeface="+mn-lt"/>
                <a:cs typeface="+mn-lt"/>
              </a:rPr>
              <a:t>TAG_NAME</a:t>
            </a:r>
            <a:r>
              <a:rPr lang="en-GB" dirty="0">
                <a:latin typeface="Candara"/>
                <a:ea typeface="+mn-lt"/>
                <a:cs typeface="+mn-lt"/>
              </a:rPr>
              <a:t> </a:t>
            </a:r>
            <a:endParaRPr lang="en-GB">
              <a:latin typeface="Candara"/>
              <a:ea typeface="+mn-lt"/>
              <a:cs typeface="Biome Light"/>
            </a:endParaRPr>
          </a:p>
          <a:p>
            <a:pPr lvl="1"/>
            <a:r>
              <a:rPr lang="en-GB" dirty="0">
                <a:latin typeface="Candara"/>
                <a:ea typeface="+mn-lt"/>
                <a:cs typeface="+mn-lt"/>
              </a:rPr>
              <a:t>Finds HTML </a:t>
            </a:r>
            <a:r>
              <a:rPr lang="en-GB" b="1" dirty="0">
                <a:latin typeface="Candara"/>
                <a:ea typeface="+mn-lt"/>
                <a:cs typeface="+mn-lt"/>
              </a:rPr>
              <a:t>tags </a:t>
            </a:r>
            <a:r>
              <a:rPr lang="en-GB" dirty="0">
                <a:latin typeface="Candara"/>
                <a:ea typeface="+mn-lt"/>
                <a:cs typeface="+mn-lt"/>
              </a:rPr>
              <a:t>by their tag name. </a:t>
            </a:r>
            <a:endParaRPr lang="en-GB">
              <a:latin typeface="Candara"/>
              <a:cs typeface="Biome Light"/>
            </a:endParaRPr>
          </a:p>
          <a:p>
            <a:pPr marL="285750" indent="-285750">
              <a:buFont typeface="Arial"/>
              <a:buChar char="•"/>
            </a:pPr>
            <a:r>
              <a:rPr lang="en-GB" b="1" dirty="0">
                <a:latin typeface="Candara"/>
                <a:ea typeface="+mn-lt"/>
                <a:cs typeface="+mn-lt"/>
              </a:rPr>
              <a:t>XPATH</a:t>
            </a:r>
            <a:endParaRPr lang="en-GB" b="1">
              <a:latin typeface="Candara"/>
              <a:ea typeface="+mn-lt"/>
              <a:cs typeface="Biome Light"/>
            </a:endParaRPr>
          </a:p>
          <a:p>
            <a:pPr lvl="1"/>
            <a:r>
              <a:rPr lang="en-GB" dirty="0">
                <a:latin typeface="Candara"/>
                <a:ea typeface="+mn-lt"/>
                <a:cs typeface="+mn-lt"/>
              </a:rPr>
              <a:t>Uses an XPath expression </a:t>
            </a:r>
            <a:endParaRPr lang="en-GB">
              <a:latin typeface="Candara"/>
              <a:cs typeface="Calibri"/>
            </a:endParaRPr>
          </a:p>
          <a:p>
            <a:pPr lvl="1"/>
            <a:endParaRPr lang="en-GB" dirty="0">
              <a:latin typeface="Candara"/>
              <a:cs typeface="Calibri"/>
            </a:endParaRPr>
          </a:p>
          <a:p>
            <a:pPr lvl="1"/>
            <a:r>
              <a:rPr lang="en-GB">
                <a:latin typeface="Candara"/>
                <a:cs typeface="Calibri"/>
              </a:rPr>
              <a:t>By object can be imported in your Python program using the following line. </a:t>
            </a:r>
          </a:p>
          <a:p>
            <a:pPr lvl="1"/>
            <a:endParaRPr lang="en-GB" dirty="0">
              <a:latin typeface="Candara"/>
              <a:ea typeface="+mn-lt"/>
              <a:cs typeface="+mn-lt"/>
            </a:endParaRPr>
          </a:p>
          <a:p>
            <a:pPr lvl="1"/>
            <a:r>
              <a:rPr lang="en-GB" dirty="0">
                <a:latin typeface="Candara"/>
                <a:ea typeface="+mn-lt"/>
                <a:cs typeface="+mn-lt"/>
              </a:rPr>
              <a:t>from selenium.webdriver.common.by import By</a:t>
            </a:r>
            <a:endParaRPr lang="en-GB">
              <a:latin typeface="Candara"/>
              <a:cs typeface="Biome Light"/>
            </a:endParaRPr>
          </a:p>
          <a:p>
            <a:pPr marL="285750" indent="-285750">
              <a:buFont typeface="Arial"/>
              <a:buChar char="•"/>
            </a:pPr>
            <a:endParaRPr lang="en-GB" dirty="0">
              <a:latin typeface="Candara"/>
              <a:cs typeface="Calibri"/>
            </a:endParaRPr>
          </a:p>
        </p:txBody>
      </p:sp>
      <p:sp>
        <p:nvSpPr>
          <p:cNvPr id="5" name="TextBox 4">
            <a:extLst>
              <a:ext uri="{FF2B5EF4-FFF2-40B4-BE49-F238E27FC236}">
                <a16:creationId xmlns:a16="http://schemas.microsoft.com/office/drawing/2014/main" id="{59DA90C9-5107-48A6-94F6-31D6048A1391}"/>
              </a:ext>
            </a:extLst>
          </p:cNvPr>
          <p:cNvSpPr txBox="1"/>
          <p:nvPr/>
        </p:nvSpPr>
        <p:spPr>
          <a:xfrm>
            <a:off x="-772" y="1674"/>
            <a:ext cx="12191353"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FFFFFF"/>
                </a:solidFill>
                <a:latin typeface="Biome Light"/>
                <a:cs typeface="Biome Light"/>
              </a:rPr>
              <a:t>Variety of </a:t>
            </a:r>
            <a:r>
              <a:rPr lang="en-GB" sz="2400" b="1" dirty="0">
                <a:solidFill>
                  <a:srgbClr val="FFFFFF"/>
                </a:solidFill>
                <a:latin typeface="Biome Light"/>
                <a:ea typeface="+mn-lt"/>
                <a:cs typeface="+mn-lt"/>
              </a:rPr>
              <a:t>locator selection strategies can be used with the 'By' object: </a:t>
            </a:r>
            <a:endParaRPr lang="en-US" b="1" dirty="0">
              <a:solidFill>
                <a:srgbClr val="FFFFFF"/>
              </a:solidFill>
              <a:latin typeface="Biome Light"/>
              <a:cs typeface="Calibri" panose="020F0502020204030204"/>
            </a:endParaRPr>
          </a:p>
        </p:txBody>
      </p:sp>
    </p:spTree>
    <p:extLst>
      <p:ext uri="{BB962C8B-B14F-4D97-AF65-F5344CB8AC3E}">
        <p14:creationId xmlns:p14="http://schemas.microsoft.com/office/powerpoint/2010/main" val="3182328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EDB0D-AC69-4691-AE9B-10AA69C0BB1E}"/>
              </a:ext>
            </a:extLst>
          </p:cNvPr>
          <p:cNvSpPr txBox="1"/>
          <p:nvPr/>
        </p:nvSpPr>
        <p:spPr>
          <a:xfrm>
            <a:off x="543339" y="1186071"/>
            <a:ext cx="10866782"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b="1" dirty="0">
                <a:latin typeface="Candara"/>
                <a:ea typeface="+mn-lt"/>
                <a:cs typeface="+mn-lt"/>
              </a:rPr>
              <a:t>ID</a:t>
            </a:r>
            <a:endParaRPr lang="en-US" b="1">
              <a:latin typeface="Candara"/>
              <a:ea typeface="+mn-lt"/>
              <a:cs typeface="Biome Light"/>
            </a:endParaRPr>
          </a:p>
          <a:p>
            <a:pPr lvl="1"/>
            <a:r>
              <a:rPr lang="en-GB" dirty="0">
                <a:latin typeface="Candara"/>
                <a:ea typeface="+mn-lt"/>
                <a:cs typeface="+mn-lt"/>
              </a:rPr>
              <a:t>Used in the example; finds </a:t>
            </a:r>
            <a:r>
              <a:rPr lang="en-GB" b="1" dirty="0">
                <a:latin typeface="Candara"/>
                <a:ea typeface="+mn-lt"/>
                <a:cs typeface="+mn-lt"/>
              </a:rPr>
              <a:t>elements </a:t>
            </a:r>
            <a:r>
              <a:rPr lang="en-GB" dirty="0">
                <a:latin typeface="Candara"/>
                <a:ea typeface="+mn-lt"/>
                <a:cs typeface="+mn-lt"/>
              </a:rPr>
              <a:t>by their HTML id attribute. </a:t>
            </a:r>
            <a:endParaRPr lang="en-US">
              <a:latin typeface="Candara"/>
              <a:cs typeface="Biome Light"/>
            </a:endParaRPr>
          </a:p>
          <a:p>
            <a:pPr marL="285750" indent="-285750">
              <a:buFont typeface="Arial"/>
              <a:buChar char="•"/>
            </a:pPr>
            <a:r>
              <a:rPr lang="en-GB" b="1" dirty="0">
                <a:solidFill>
                  <a:schemeClr val="bg1">
                    <a:lumMod val="65000"/>
                  </a:schemeClr>
                </a:solidFill>
                <a:latin typeface="Candara"/>
                <a:ea typeface="+mn-lt"/>
                <a:cs typeface="+mn-lt"/>
              </a:rPr>
              <a:t>CLASS_NAME</a:t>
            </a:r>
            <a:endParaRPr lang="en-GB" b="1">
              <a:solidFill>
                <a:schemeClr val="bg1">
                  <a:lumMod val="65000"/>
                </a:schemeClr>
              </a:solidFill>
              <a:latin typeface="Candara"/>
              <a:ea typeface="+mn-lt"/>
              <a:cs typeface="Biome Light"/>
            </a:endParaRPr>
          </a:p>
          <a:p>
            <a:pPr lvl="1"/>
            <a:r>
              <a:rPr lang="en-GB" dirty="0">
                <a:solidFill>
                  <a:schemeClr val="bg1">
                    <a:lumMod val="65000"/>
                  </a:schemeClr>
                </a:solidFill>
                <a:latin typeface="Candara"/>
                <a:ea typeface="+mn-lt"/>
                <a:cs typeface="+mn-lt"/>
              </a:rPr>
              <a:t>Used to find </a:t>
            </a:r>
            <a:r>
              <a:rPr lang="en-GB" b="1" dirty="0">
                <a:solidFill>
                  <a:schemeClr val="bg1">
                    <a:lumMod val="65000"/>
                  </a:schemeClr>
                </a:solidFill>
                <a:latin typeface="Candara"/>
                <a:ea typeface="+mn-lt"/>
                <a:cs typeface="+mn-lt"/>
              </a:rPr>
              <a:t>elements </a:t>
            </a:r>
            <a:r>
              <a:rPr lang="en-GB" dirty="0">
                <a:solidFill>
                  <a:schemeClr val="bg1">
                    <a:lumMod val="65000"/>
                  </a:schemeClr>
                </a:solidFill>
                <a:latin typeface="Candara"/>
                <a:ea typeface="+mn-lt"/>
                <a:cs typeface="+mn-lt"/>
              </a:rPr>
              <a:t>by their HTML class attribute. </a:t>
            </a:r>
            <a:endParaRPr lang="en-GB">
              <a:solidFill>
                <a:schemeClr val="bg1">
                  <a:lumMod val="65000"/>
                </a:schemeClr>
              </a:solidFill>
              <a:latin typeface="Candara"/>
              <a:cs typeface="Biome Light"/>
            </a:endParaRPr>
          </a:p>
          <a:p>
            <a:pPr marL="285750" indent="-285750">
              <a:buFont typeface="Arial"/>
              <a:buChar char="•"/>
            </a:pPr>
            <a:r>
              <a:rPr lang="en-GB" b="1" dirty="0">
                <a:solidFill>
                  <a:schemeClr val="bg1">
                    <a:lumMod val="65000"/>
                  </a:schemeClr>
                </a:solidFill>
                <a:latin typeface="Candara"/>
                <a:ea typeface="+mn-lt"/>
                <a:cs typeface="+mn-lt"/>
              </a:rPr>
              <a:t>CSS_SELECTOR</a:t>
            </a:r>
            <a:endParaRPr lang="en-GB" b="1">
              <a:solidFill>
                <a:schemeClr val="bg1">
                  <a:lumMod val="65000"/>
                </a:schemeClr>
              </a:solidFill>
              <a:latin typeface="Candara"/>
              <a:ea typeface="+mn-lt"/>
              <a:cs typeface="Biome Light"/>
            </a:endParaRPr>
          </a:p>
          <a:p>
            <a:pPr lvl="1"/>
            <a:r>
              <a:rPr lang="en-GB" dirty="0">
                <a:solidFill>
                  <a:schemeClr val="bg1">
                    <a:lumMod val="65000"/>
                  </a:schemeClr>
                </a:solidFill>
                <a:latin typeface="Candara"/>
                <a:ea typeface="+mn-lt"/>
                <a:cs typeface="+mn-lt"/>
              </a:rPr>
              <a:t>Finds </a:t>
            </a:r>
            <a:r>
              <a:rPr lang="en-GB" b="1" dirty="0">
                <a:solidFill>
                  <a:schemeClr val="bg1">
                    <a:lumMod val="65000"/>
                  </a:schemeClr>
                </a:solidFill>
                <a:latin typeface="Candara"/>
                <a:ea typeface="+mn-lt"/>
                <a:cs typeface="+mn-lt"/>
              </a:rPr>
              <a:t>elements </a:t>
            </a:r>
            <a:r>
              <a:rPr lang="en-GB" dirty="0">
                <a:solidFill>
                  <a:schemeClr val="bg1">
                    <a:lumMod val="65000"/>
                  </a:schemeClr>
                </a:solidFill>
                <a:latin typeface="Candara"/>
                <a:ea typeface="+mn-lt"/>
                <a:cs typeface="+mn-lt"/>
              </a:rPr>
              <a:t>by their class, id, or tag name, using the #idName, .</a:t>
            </a:r>
            <a:r>
              <a:rPr lang="en-GB" err="1">
                <a:solidFill>
                  <a:schemeClr val="bg1">
                    <a:lumMod val="65000"/>
                  </a:schemeClr>
                </a:solidFill>
                <a:latin typeface="Candara"/>
                <a:ea typeface="+mn-lt"/>
                <a:cs typeface="+mn-lt"/>
              </a:rPr>
              <a:t>className</a:t>
            </a:r>
            <a:r>
              <a:rPr lang="en-GB" dirty="0">
                <a:solidFill>
                  <a:schemeClr val="bg1">
                    <a:lumMod val="65000"/>
                  </a:schemeClr>
                </a:solidFill>
                <a:latin typeface="Candara"/>
                <a:ea typeface="+mn-lt"/>
                <a:cs typeface="+mn-lt"/>
              </a:rPr>
              <a:t>, </a:t>
            </a:r>
            <a:r>
              <a:rPr lang="en-GB" err="1">
                <a:solidFill>
                  <a:schemeClr val="bg1">
                    <a:lumMod val="65000"/>
                  </a:schemeClr>
                </a:solidFill>
                <a:latin typeface="Candara"/>
                <a:ea typeface="+mn-lt"/>
                <a:cs typeface="+mn-lt"/>
              </a:rPr>
              <a:t>tagName</a:t>
            </a:r>
            <a:r>
              <a:rPr lang="en-GB" dirty="0">
                <a:solidFill>
                  <a:schemeClr val="bg1">
                    <a:lumMod val="65000"/>
                  </a:schemeClr>
                </a:solidFill>
                <a:latin typeface="Candara"/>
                <a:ea typeface="+mn-lt"/>
                <a:cs typeface="+mn-lt"/>
              </a:rPr>
              <a:t> convention. </a:t>
            </a:r>
            <a:endParaRPr lang="en-GB">
              <a:solidFill>
                <a:schemeClr val="bg1">
                  <a:lumMod val="65000"/>
                </a:schemeClr>
              </a:solidFill>
              <a:latin typeface="Candara"/>
              <a:cs typeface="Biome Light"/>
            </a:endParaRPr>
          </a:p>
          <a:p>
            <a:pPr marL="285750" indent="-285750">
              <a:buFont typeface="Arial"/>
              <a:buChar char="•"/>
            </a:pPr>
            <a:r>
              <a:rPr lang="en-GB" b="1" dirty="0">
                <a:solidFill>
                  <a:schemeClr val="bg1">
                    <a:lumMod val="65000"/>
                  </a:schemeClr>
                </a:solidFill>
                <a:latin typeface="Candara"/>
                <a:ea typeface="+mn-lt"/>
                <a:cs typeface="+mn-lt"/>
              </a:rPr>
              <a:t>LINK_TEXT</a:t>
            </a:r>
            <a:endParaRPr lang="en-GB" b="1">
              <a:solidFill>
                <a:schemeClr val="bg1">
                  <a:lumMod val="65000"/>
                </a:schemeClr>
              </a:solidFill>
              <a:latin typeface="Candara"/>
              <a:ea typeface="+mn-lt"/>
              <a:cs typeface="Biome Light"/>
            </a:endParaRPr>
          </a:p>
          <a:p>
            <a:pPr lvl="1"/>
            <a:r>
              <a:rPr lang="en-GB" dirty="0">
                <a:solidFill>
                  <a:schemeClr val="bg1">
                    <a:lumMod val="65000"/>
                  </a:schemeClr>
                </a:solidFill>
                <a:latin typeface="Candara"/>
                <a:ea typeface="+mn-lt"/>
                <a:cs typeface="+mn-lt"/>
              </a:rPr>
              <a:t>Finds HTML &lt;a&gt; </a:t>
            </a:r>
            <a:r>
              <a:rPr lang="en-GB" b="1" dirty="0">
                <a:solidFill>
                  <a:schemeClr val="bg1">
                    <a:lumMod val="65000"/>
                  </a:schemeClr>
                </a:solidFill>
                <a:latin typeface="Candara"/>
                <a:ea typeface="+mn-lt"/>
                <a:cs typeface="+mn-lt"/>
              </a:rPr>
              <a:t>tags </a:t>
            </a:r>
            <a:r>
              <a:rPr lang="en-GB" dirty="0">
                <a:solidFill>
                  <a:schemeClr val="bg1">
                    <a:lumMod val="65000"/>
                  </a:schemeClr>
                </a:solidFill>
                <a:latin typeface="Candara"/>
                <a:ea typeface="+mn-lt"/>
                <a:cs typeface="+mn-lt"/>
              </a:rPr>
              <a:t>by the text they contain. For example, a link </a:t>
            </a:r>
            <a:r>
              <a:rPr lang="en-GB" err="1">
                <a:solidFill>
                  <a:schemeClr val="bg1">
                    <a:lumMod val="65000"/>
                  </a:schemeClr>
                </a:solidFill>
                <a:latin typeface="Candara"/>
                <a:ea typeface="+mn-lt"/>
                <a:cs typeface="+mn-lt"/>
              </a:rPr>
              <a:t>labeled</a:t>
            </a:r>
            <a:r>
              <a:rPr lang="en-GB" dirty="0">
                <a:solidFill>
                  <a:schemeClr val="bg1">
                    <a:lumMod val="65000"/>
                  </a:schemeClr>
                </a:solidFill>
                <a:latin typeface="Candara"/>
                <a:ea typeface="+mn-lt"/>
                <a:cs typeface="+mn-lt"/>
              </a:rPr>
              <a:t> “Next” can be selected using (</a:t>
            </a:r>
            <a:r>
              <a:rPr lang="en-GB" err="1">
                <a:solidFill>
                  <a:schemeClr val="bg1">
                    <a:lumMod val="65000"/>
                  </a:schemeClr>
                </a:solidFill>
                <a:latin typeface="Candara"/>
                <a:ea typeface="+mn-lt"/>
                <a:cs typeface="+mn-lt"/>
              </a:rPr>
              <a:t>By.LINK_TEXT</a:t>
            </a:r>
            <a:r>
              <a:rPr lang="en-GB" dirty="0">
                <a:solidFill>
                  <a:schemeClr val="bg1">
                    <a:lumMod val="65000"/>
                  </a:schemeClr>
                </a:solidFill>
                <a:latin typeface="Candara"/>
                <a:ea typeface="+mn-lt"/>
                <a:cs typeface="+mn-lt"/>
              </a:rPr>
              <a:t>, 'Next'). </a:t>
            </a:r>
            <a:endParaRPr lang="en-GB">
              <a:solidFill>
                <a:schemeClr val="bg1">
                  <a:lumMod val="65000"/>
                </a:schemeClr>
              </a:solidFill>
              <a:latin typeface="Candara"/>
              <a:cs typeface="Biome Light"/>
            </a:endParaRPr>
          </a:p>
          <a:p>
            <a:pPr marL="285750" indent="-285750">
              <a:buFont typeface="Arial"/>
              <a:buChar char="•"/>
            </a:pPr>
            <a:r>
              <a:rPr lang="en-GB" b="1" dirty="0">
                <a:solidFill>
                  <a:schemeClr val="bg1">
                    <a:lumMod val="65000"/>
                  </a:schemeClr>
                </a:solidFill>
                <a:latin typeface="Candara"/>
                <a:ea typeface="+mn-lt"/>
                <a:cs typeface="+mn-lt"/>
              </a:rPr>
              <a:t>NAME</a:t>
            </a:r>
            <a:endParaRPr lang="en-GB" b="1">
              <a:solidFill>
                <a:schemeClr val="bg1">
                  <a:lumMod val="65000"/>
                </a:schemeClr>
              </a:solidFill>
              <a:latin typeface="Candara"/>
              <a:ea typeface="+mn-lt"/>
              <a:cs typeface="Biome Light"/>
            </a:endParaRPr>
          </a:p>
          <a:p>
            <a:pPr lvl="1"/>
            <a:r>
              <a:rPr lang="en-GB" dirty="0">
                <a:solidFill>
                  <a:schemeClr val="bg1">
                    <a:lumMod val="65000"/>
                  </a:schemeClr>
                </a:solidFill>
                <a:latin typeface="Candara"/>
                <a:ea typeface="+mn-lt"/>
                <a:cs typeface="+mn-lt"/>
              </a:rPr>
              <a:t>Finds HTML </a:t>
            </a:r>
            <a:r>
              <a:rPr lang="en-GB" b="1" dirty="0">
                <a:solidFill>
                  <a:schemeClr val="bg1">
                    <a:lumMod val="65000"/>
                  </a:schemeClr>
                </a:solidFill>
                <a:latin typeface="Candara"/>
                <a:ea typeface="+mn-lt"/>
                <a:cs typeface="+mn-lt"/>
              </a:rPr>
              <a:t>tags </a:t>
            </a:r>
            <a:r>
              <a:rPr lang="en-GB" dirty="0">
                <a:solidFill>
                  <a:schemeClr val="bg1">
                    <a:lumMod val="65000"/>
                  </a:schemeClr>
                </a:solidFill>
                <a:latin typeface="Candara"/>
                <a:ea typeface="+mn-lt"/>
                <a:cs typeface="+mn-lt"/>
              </a:rPr>
              <a:t>by their name attribute. This is handy for HTML forms. </a:t>
            </a:r>
            <a:endParaRPr lang="en-GB">
              <a:solidFill>
                <a:schemeClr val="bg1">
                  <a:lumMod val="65000"/>
                </a:schemeClr>
              </a:solidFill>
              <a:latin typeface="Candara"/>
              <a:cs typeface="Biome Light"/>
            </a:endParaRPr>
          </a:p>
          <a:p>
            <a:pPr marL="285750" indent="-285750">
              <a:buFont typeface="Arial"/>
              <a:buChar char="•"/>
            </a:pPr>
            <a:r>
              <a:rPr lang="en-GB" b="1" dirty="0">
                <a:solidFill>
                  <a:schemeClr val="bg1">
                    <a:lumMod val="65000"/>
                  </a:schemeClr>
                </a:solidFill>
                <a:latin typeface="Candara"/>
                <a:ea typeface="+mn-lt"/>
                <a:cs typeface="+mn-lt"/>
              </a:rPr>
              <a:t>TAG_NAME</a:t>
            </a:r>
            <a:r>
              <a:rPr lang="en-GB" dirty="0">
                <a:solidFill>
                  <a:schemeClr val="bg1">
                    <a:lumMod val="65000"/>
                  </a:schemeClr>
                </a:solidFill>
                <a:latin typeface="Candara"/>
                <a:ea typeface="+mn-lt"/>
                <a:cs typeface="+mn-lt"/>
              </a:rPr>
              <a:t> </a:t>
            </a:r>
            <a:endParaRPr lang="en-GB">
              <a:solidFill>
                <a:schemeClr val="bg1">
                  <a:lumMod val="65000"/>
                </a:schemeClr>
              </a:solidFill>
              <a:latin typeface="Candara"/>
              <a:ea typeface="+mn-lt"/>
              <a:cs typeface="Biome Light"/>
            </a:endParaRPr>
          </a:p>
          <a:p>
            <a:pPr lvl="1"/>
            <a:r>
              <a:rPr lang="en-GB" dirty="0">
                <a:solidFill>
                  <a:schemeClr val="bg1">
                    <a:lumMod val="65000"/>
                  </a:schemeClr>
                </a:solidFill>
                <a:latin typeface="Candara"/>
                <a:ea typeface="+mn-lt"/>
                <a:cs typeface="+mn-lt"/>
              </a:rPr>
              <a:t>Finds HTML </a:t>
            </a:r>
            <a:r>
              <a:rPr lang="en-GB" b="1" dirty="0">
                <a:solidFill>
                  <a:schemeClr val="bg1">
                    <a:lumMod val="65000"/>
                  </a:schemeClr>
                </a:solidFill>
                <a:latin typeface="Candara"/>
                <a:ea typeface="+mn-lt"/>
                <a:cs typeface="+mn-lt"/>
              </a:rPr>
              <a:t>tags </a:t>
            </a:r>
            <a:r>
              <a:rPr lang="en-GB" dirty="0">
                <a:solidFill>
                  <a:schemeClr val="bg1">
                    <a:lumMod val="65000"/>
                  </a:schemeClr>
                </a:solidFill>
                <a:latin typeface="Candara"/>
                <a:ea typeface="+mn-lt"/>
                <a:cs typeface="+mn-lt"/>
              </a:rPr>
              <a:t>by their tag name. </a:t>
            </a:r>
            <a:endParaRPr lang="en-GB">
              <a:solidFill>
                <a:schemeClr val="bg1">
                  <a:lumMod val="65000"/>
                </a:schemeClr>
              </a:solidFill>
              <a:latin typeface="Candara"/>
              <a:cs typeface="Biome Light"/>
            </a:endParaRPr>
          </a:p>
          <a:p>
            <a:pPr marL="285750" indent="-285750">
              <a:buFont typeface="Arial"/>
              <a:buChar char="•"/>
            </a:pPr>
            <a:r>
              <a:rPr lang="en-GB" b="1" dirty="0">
                <a:solidFill>
                  <a:schemeClr val="bg1">
                    <a:lumMod val="65000"/>
                  </a:schemeClr>
                </a:solidFill>
                <a:latin typeface="Candara"/>
                <a:ea typeface="+mn-lt"/>
                <a:cs typeface="+mn-lt"/>
              </a:rPr>
              <a:t>XPATH</a:t>
            </a:r>
            <a:endParaRPr lang="en-GB" b="1">
              <a:solidFill>
                <a:schemeClr val="bg1">
                  <a:lumMod val="65000"/>
                </a:schemeClr>
              </a:solidFill>
              <a:latin typeface="Candara"/>
              <a:ea typeface="+mn-lt"/>
              <a:cs typeface="Biome Light"/>
            </a:endParaRPr>
          </a:p>
          <a:p>
            <a:pPr lvl="1"/>
            <a:r>
              <a:rPr lang="en-GB" dirty="0">
                <a:solidFill>
                  <a:schemeClr val="bg1">
                    <a:lumMod val="65000"/>
                  </a:schemeClr>
                </a:solidFill>
                <a:latin typeface="Candara"/>
                <a:ea typeface="+mn-lt"/>
                <a:cs typeface="+mn-lt"/>
              </a:rPr>
              <a:t>Uses an XPath expression</a:t>
            </a:r>
            <a:r>
              <a:rPr lang="en-GB" dirty="0">
                <a:latin typeface="Candara"/>
                <a:ea typeface="+mn-lt"/>
                <a:cs typeface="+mn-lt"/>
              </a:rPr>
              <a:t> </a:t>
            </a:r>
            <a:endParaRPr lang="en-GB">
              <a:latin typeface="Candara"/>
              <a:cs typeface="Calibri"/>
            </a:endParaRPr>
          </a:p>
          <a:p>
            <a:pPr lvl="1"/>
            <a:endParaRPr lang="en-GB" dirty="0">
              <a:latin typeface="Candara"/>
              <a:cs typeface="Calibri"/>
            </a:endParaRPr>
          </a:p>
          <a:p>
            <a:pPr lvl="1"/>
            <a:r>
              <a:rPr lang="en-GB" dirty="0">
                <a:latin typeface="Candara"/>
                <a:cs typeface="Calibri"/>
              </a:rPr>
              <a:t>Example: </a:t>
            </a:r>
            <a:endParaRPr lang="en-GB">
              <a:latin typeface="Candara"/>
              <a:cs typeface="Biome Light"/>
            </a:endParaRPr>
          </a:p>
          <a:p>
            <a:r>
              <a:rPr lang="en-GB" dirty="0">
                <a:latin typeface="Candara"/>
                <a:ea typeface="+mn-lt"/>
                <a:cs typeface="+mn-lt"/>
              </a:rPr>
              <a:t>from selenium.webdriver.common.by import By
</a:t>
            </a:r>
            <a:r>
              <a:rPr lang="en-GB" err="1">
                <a:latin typeface="Candara"/>
                <a:ea typeface="+mn-lt"/>
                <a:cs typeface="+mn-lt"/>
              </a:rPr>
              <a:t>all_buttons</a:t>
            </a:r>
            <a:r>
              <a:rPr lang="en-GB" dirty="0">
                <a:latin typeface="Candara"/>
                <a:ea typeface="+mn-lt"/>
                <a:cs typeface="+mn-lt"/>
              </a:rPr>
              <a:t> = </a:t>
            </a:r>
            <a:r>
              <a:rPr lang="en-GB" err="1">
                <a:latin typeface="Candara"/>
                <a:ea typeface="+mn-lt"/>
                <a:cs typeface="+mn-lt"/>
              </a:rPr>
              <a:t>driver.find_elements</a:t>
            </a:r>
            <a:r>
              <a:rPr lang="en-GB" dirty="0">
                <a:latin typeface="Candara"/>
                <a:ea typeface="+mn-lt"/>
                <a:cs typeface="+mn-lt"/>
              </a:rPr>
              <a:t>(By.ID, '</a:t>
            </a:r>
            <a:r>
              <a:rPr lang="en-GB" err="1">
                <a:latin typeface="Candara"/>
                <a:ea typeface="+mn-lt"/>
                <a:cs typeface="+mn-lt"/>
              </a:rPr>
              <a:t>loadedButton</a:t>
            </a:r>
            <a:r>
              <a:rPr lang="en-GB" dirty="0">
                <a:latin typeface="Candara"/>
                <a:ea typeface="+mn-lt"/>
                <a:cs typeface="+mn-lt"/>
              </a:rPr>
              <a:t>') </a:t>
            </a:r>
          </a:p>
          <a:p>
            <a:pPr lvl="1"/>
            <a:endParaRPr lang="en-GB" dirty="0">
              <a:latin typeface="Candara"/>
              <a:ea typeface="+mn-lt"/>
              <a:cs typeface="+mn-lt"/>
            </a:endParaRPr>
          </a:p>
        </p:txBody>
      </p:sp>
      <p:sp>
        <p:nvSpPr>
          <p:cNvPr id="5" name="TextBox 4">
            <a:extLst>
              <a:ext uri="{FF2B5EF4-FFF2-40B4-BE49-F238E27FC236}">
                <a16:creationId xmlns:a16="http://schemas.microsoft.com/office/drawing/2014/main" id="{6019504C-0BCF-43F5-92DB-F31E1970729D}"/>
              </a:ext>
            </a:extLst>
          </p:cNvPr>
          <p:cNvSpPr txBox="1"/>
          <p:nvPr/>
        </p:nvSpPr>
        <p:spPr>
          <a:xfrm>
            <a:off x="-772" y="1674"/>
            <a:ext cx="12191353"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FFFFFF"/>
                </a:solidFill>
                <a:latin typeface="Biome Light"/>
                <a:cs typeface="Biome Light"/>
              </a:rPr>
              <a:t>Variety of </a:t>
            </a:r>
            <a:r>
              <a:rPr lang="en-GB" sz="2400" b="1" dirty="0">
                <a:solidFill>
                  <a:srgbClr val="FFFFFF"/>
                </a:solidFill>
                <a:latin typeface="Biome Light"/>
                <a:ea typeface="+mn-lt"/>
                <a:cs typeface="+mn-lt"/>
              </a:rPr>
              <a:t>locator selection strategies can be used with the 'By' object: </a:t>
            </a:r>
            <a:endParaRPr lang="en-US" b="1" dirty="0">
              <a:solidFill>
                <a:srgbClr val="FFFFFF"/>
              </a:solidFill>
              <a:latin typeface="Biome Light"/>
              <a:cs typeface="Calibri" panose="020F0502020204030204"/>
            </a:endParaRPr>
          </a:p>
        </p:txBody>
      </p:sp>
    </p:spTree>
    <p:extLst>
      <p:ext uri="{BB962C8B-B14F-4D97-AF65-F5344CB8AC3E}">
        <p14:creationId xmlns:p14="http://schemas.microsoft.com/office/powerpoint/2010/main" val="1276658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EDB0D-AC69-4691-AE9B-10AA69C0BB1E}"/>
              </a:ext>
            </a:extLst>
          </p:cNvPr>
          <p:cNvSpPr txBox="1"/>
          <p:nvPr/>
        </p:nvSpPr>
        <p:spPr>
          <a:xfrm>
            <a:off x="543339" y="1186071"/>
            <a:ext cx="10866782"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b="1" dirty="0">
                <a:solidFill>
                  <a:schemeClr val="bg1">
                    <a:lumMod val="65000"/>
                  </a:schemeClr>
                </a:solidFill>
                <a:latin typeface="Candara"/>
                <a:ea typeface="+mn-lt"/>
                <a:cs typeface="+mn-lt"/>
              </a:rPr>
              <a:t>ID</a:t>
            </a:r>
            <a:endParaRPr lang="en-US" b="1">
              <a:solidFill>
                <a:schemeClr val="bg1">
                  <a:lumMod val="65000"/>
                </a:schemeClr>
              </a:solidFill>
              <a:latin typeface="Candara"/>
              <a:ea typeface="+mn-lt"/>
              <a:cs typeface="Biome Light"/>
            </a:endParaRPr>
          </a:p>
          <a:p>
            <a:pPr lvl="1"/>
            <a:r>
              <a:rPr lang="en-GB" dirty="0">
                <a:solidFill>
                  <a:schemeClr val="bg1">
                    <a:lumMod val="65000"/>
                  </a:schemeClr>
                </a:solidFill>
                <a:latin typeface="Candara"/>
                <a:ea typeface="+mn-lt"/>
                <a:cs typeface="+mn-lt"/>
              </a:rPr>
              <a:t>Used in the example; finds </a:t>
            </a:r>
            <a:r>
              <a:rPr lang="en-GB" b="1" dirty="0">
                <a:solidFill>
                  <a:schemeClr val="bg1">
                    <a:lumMod val="65000"/>
                  </a:schemeClr>
                </a:solidFill>
                <a:latin typeface="Candara"/>
                <a:ea typeface="+mn-lt"/>
                <a:cs typeface="+mn-lt"/>
              </a:rPr>
              <a:t>elements </a:t>
            </a:r>
            <a:r>
              <a:rPr lang="en-GB" dirty="0">
                <a:solidFill>
                  <a:schemeClr val="bg1">
                    <a:lumMod val="65000"/>
                  </a:schemeClr>
                </a:solidFill>
                <a:latin typeface="Candara"/>
                <a:ea typeface="+mn-lt"/>
                <a:cs typeface="+mn-lt"/>
              </a:rPr>
              <a:t>by their HTML id attribute. </a:t>
            </a:r>
            <a:endParaRPr lang="en-US">
              <a:solidFill>
                <a:schemeClr val="bg1">
                  <a:lumMod val="65000"/>
                </a:schemeClr>
              </a:solidFill>
              <a:latin typeface="Candara"/>
              <a:cs typeface="Biome Light"/>
            </a:endParaRPr>
          </a:p>
          <a:p>
            <a:pPr marL="285750" indent="-285750">
              <a:buFont typeface="Arial"/>
              <a:buChar char="•"/>
            </a:pPr>
            <a:r>
              <a:rPr lang="en-GB" b="1" dirty="0">
                <a:latin typeface="Candara"/>
                <a:ea typeface="+mn-lt"/>
                <a:cs typeface="+mn-lt"/>
              </a:rPr>
              <a:t>CLASS_NAME</a:t>
            </a:r>
            <a:endParaRPr lang="en-GB" b="1">
              <a:latin typeface="Candara"/>
              <a:ea typeface="+mn-lt"/>
              <a:cs typeface="Biome Light"/>
            </a:endParaRPr>
          </a:p>
          <a:p>
            <a:pPr lvl="1"/>
            <a:r>
              <a:rPr lang="en-GB" dirty="0">
                <a:latin typeface="Candara"/>
                <a:ea typeface="+mn-lt"/>
                <a:cs typeface="+mn-lt"/>
              </a:rPr>
              <a:t>Used to find </a:t>
            </a:r>
            <a:r>
              <a:rPr lang="en-GB" b="1" dirty="0">
                <a:latin typeface="Candara"/>
                <a:ea typeface="+mn-lt"/>
                <a:cs typeface="+mn-lt"/>
              </a:rPr>
              <a:t>elements </a:t>
            </a:r>
            <a:r>
              <a:rPr lang="en-GB" dirty="0">
                <a:latin typeface="Candara"/>
                <a:ea typeface="+mn-lt"/>
                <a:cs typeface="+mn-lt"/>
              </a:rPr>
              <a:t>by their HTML class attribute. </a:t>
            </a:r>
            <a:endParaRPr lang="en-GB">
              <a:latin typeface="Candara"/>
              <a:cs typeface="Biome Light"/>
            </a:endParaRPr>
          </a:p>
          <a:p>
            <a:pPr marL="285750" indent="-285750">
              <a:buFont typeface="Arial"/>
              <a:buChar char="•"/>
            </a:pPr>
            <a:r>
              <a:rPr lang="en-GB" b="1" dirty="0">
                <a:solidFill>
                  <a:schemeClr val="bg1">
                    <a:lumMod val="65000"/>
                  </a:schemeClr>
                </a:solidFill>
                <a:latin typeface="Candara"/>
                <a:ea typeface="+mn-lt"/>
                <a:cs typeface="+mn-lt"/>
              </a:rPr>
              <a:t>CSS_SELECTOR</a:t>
            </a:r>
            <a:endParaRPr lang="en-GB" b="1">
              <a:solidFill>
                <a:schemeClr val="bg1">
                  <a:lumMod val="65000"/>
                </a:schemeClr>
              </a:solidFill>
              <a:latin typeface="Candara"/>
              <a:ea typeface="+mn-lt"/>
              <a:cs typeface="Biome Light"/>
            </a:endParaRPr>
          </a:p>
          <a:p>
            <a:pPr lvl="1"/>
            <a:r>
              <a:rPr lang="en-GB" dirty="0">
                <a:solidFill>
                  <a:schemeClr val="bg1">
                    <a:lumMod val="65000"/>
                  </a:schemeClr>
                </a:solidFill>
                <a:latin typeface="Candara"/>
                <a:ea typeface="+mn-lt"/>
                <a:cs typeface="+mn-lt"/>
              </a:rPr>
              <a:t>Finds </a:t>
            </a:r>
            <a:r>
              <a:rPr lang="en-GB" b="1" dirty="0">
                <a:solidFill>
                  <a:schemeClr val="bg1">
                    <a:lumMod val="65000"/>
                  </a:schemeClr>
                </a:solidFill>
                <a:latin typeface="Candara"/>
                <a:ea typeface="+mn-lt"/>
                <a:cs typeface="+mn-lt"/>
              </a:rPr>
              <a:t>elements </a:t>
            </a:r>
            <a:r>
              <a:rPr lang="en-GB" dirty="0">
                <a:solidFill>
                  <a:schemeClr val="bg1">
                    <a:lumMod val="65000"/>
                  </a:schemeClr>
                </a:solidFill>
                <a:latin typeface="Candara"/>
                <a:ea typeface="+mn-lt"/>
                <a:cs typeface="+mn-lt"/>
              </a:rPr>
              <a:t>by their class, id, or tag name, using the #idName, .</a:t>
            </a:r>
            <a:r>
              <a:rPr lang="en-GB" err="1">
                <a:solidFill>
                  <a:schemeClr val="bg1">
                    <a:lumMod val="65000"/>
                  </a:schemeClr>
                </a:solidFill>
                <a:latin typeface="Candara"/>
                <a:ea typeface="+mn-lt"/>
                <a:cs typeface="+mn-lt"/>
              </a:rPr>
              <a:t>className</a:t>
            </a:r>
            <a:r>
              <a:rPr lang="en-GB" dirty="0">
                <a:solidFill>
                  <a:schemeClr val="bg1">
                    <a:lumMod val="65000"/>
                  </a:schemeClr>
                </a:solidFill>
                <a:latin typeface="Candara"/>
                <a:ea typeface="+mn-lt"/>
                <a:cs typeface="+mn-lt"/>
              </a:rPr>
              <a:t>, </a:t>
            </a:r>
            <a:r>
              <a:rPr lang="en-GB" err="1">
                <a:solidFill>
                  <a:schemeClr val="bg1">
                    <a:lumMod val="65000"/>
                  </a:schemeClr>
                </a:solidFill>
                <a:latin typeface="Candara"/>
                <a:ea typeface="+mn-lt"/>
                <a:cs typeface="+mn-lt"/>
              </a:rPr>
              <a:t>tagName</a:t>
            </a:r>
            <a:r>
              <a:rPr lang="en-GB" dirty="0">
                <a:solidFill>
                  <a:schemeClr val="bg1">
                    <a:lumMod val="65000"/>
                  </a:schemeClr>
                </a:solidFill>
                <a:latin typeface="Candara"/>
                <a:ea typeface="+mn-lt"/>
                <a:cs typeface="+mn-lt"/>
              </a:rPr>
              <a:t> convention. </a:t>
            </a:r>
            <a:endParaRPr lang="en-GB">
              <a:solidFill>
                <a:schemeClr val="bg1">
                  <a:lumMod val="65000"/>
                </a:schemeClr>
              </a:solidFill>
              <a:latin typeface="Candara"/>
              <a:cs typeface="Biome Light"/>
            </a:endParaRPr>
          </a:p>
          <a:p>
            <a:pPr marL="285750" indent="-285750">
              <a:buFont typeface="Arial"/>
              <a:buChar char="•"/>
            </a:pPr>
            <a:r>
              <a:rPr lang="en-GB" b="1" dirty="0">
                <a:solidFill>
                  <a:schemeClr val="bg1">
                    <a:lumMod val="65000"/>
                  </a:schemeClr>
                </a:solidFill>
                <a:latin typeface="Candara"/>
                <a:ea typeface="+mn-lt"/>
                <a:cs typeface="+mn-lt"/>
              </a:rPr>
              <a:t>LINK_TEXT</a:t>
            </a:r>
            <a:endParaRPr lang="en-GB" b="1">
              <a:solidFill>
                <a:schemeClr val="bg1">
                  <a:lumMod val="65000"/>
                </a:schemeClr>
              </a:solidFill>
              <a:latin typeface="Candara"/>
              <a:ea typeface="+mn-lt"/>
              <a:cs typeface="Biome Light"/>
            </a:endParaRPr>
          </a:p>
          <a:p>
            <a:pPr lvl="1"/>
            <a:r>
              <a:rPr lang="en-GB" dirty="0">
                <a:solidFill>
                  <a:schemeClr val="bg1">
                    <a:lumMod val="65000"/>
                  </a:schemeClr>
                </a:solidFill>
                <a:latin typeface="Candara"/>
                <a:ea typeface="+mn-lt"/>
                <a:cs typeface="+mn-lt"/>
              </a:rPr>
              <a:t>Finds HTML &lt;a&gt; </a:t>
            </a:r>
            <a:r>
              <a:rPr lang="en-GB" b="1" dirty="0">
                <a:solidFill>
                  <a:schemeClr val="bg1">
                    <a:lumMod val="65000"/>
                  </a:schemeClr>
                </a:solidFill>
                <a:latin typeface="Candara"/>
                <a:ea typeface="+mn-lt"/>
                <a:cs typeface="+mn-lt"/>
              </a:rPr>
              <a:t>tags </a:t>
            </a:r>
            <a:r>
              <a:rPr lang="en-GB" dirty="0">
                <a:solidFill>
                  <a:schemeClr val="bg1">
                    <a:lumMod val="65000"/>
                  </a:schemeClr>
                </a:solidFill>
                <a:latin typeface="Candara"/>
                <a:ea typeface="+mn-lt"/>
                <a:cs typeface="+mn-lt"/>
              </a:rPr>
              <a:t>by the text they contain. For example, a link </a:t>
            </a:r>
            <a:r>
              <a:rPr lang="en-GB" err="1">
                <a:solidFill>
                  <a:schemeClr val="bg1">
                    <a:lumMod val="65000"/>
                  </a:schemeClr>
                </a:solidFill>
                <a:latin typeface="Candara"/>
                <a:ea typeface="+mn-lt"/>
                <a:cs typeface="+mn-lt"/>
              </a:rPr>
              <a:t>labeled</a:t>
            </a:r>
            <a:r>
              <a:rPr lang="en-GB" dirty="0">
                <a:solidFill>
                  <a:schemeClr val="bg1">
                    <a:lumMod val="65000"/>
                  </a:schemeClr>
                </a:solidFill>
                <a:latin typeface="Candara"/>
                <a:ea typeface="+mn-lt"/>
                <a:cs typeface="+mn-lt"/>
              </a:rPr>
              <a:t> “Next” can be selected using (</a:t>
            </a:r>
            <a:r>
              <a:rPr lang="en-GB" err="1">
                <a:solidFill>
                  <a:schemeClr val="bg1">
                    <a:lumMod val="65000"/>
                  </a:schemeClr>
                </a:solidFill>
                <a:latin typeface="Candara"/>
                <a:ea typeface="+mn-lt"/>
                <a:cs typeface="+mn-lt"/>
              </a:rPr>
              <a:t>By.LINK_TEXT</a:t>
            </a:r>
            <a:r>
              <a:rPr lang="en-GB" dirty="0">
                <a:solidFill>
                  <a:schemeClr val="bg1">
                    <a:lumMod val="65000"/>
                  </a:schemeClr>
                </a:solidFill>
                <a:latin typeface="Candara"/>
                <a:ea typeface="+mn-lt"/>
                <a:cs typeface="+mn-lt"/>
              </a:rPr>
              <a:t>, 'Next'). </a:t>
            </a:r>
            <a:endParaRPr lang="en-GB">
              <a:solidFill>
                <a:schemeClr val="bg1">
                  <a:lumMod val="65000"/>
                </a:schemeClr>
              </a:solidFill>
              <a:latin typeface="Candara"/>
              <a:cs typeface="Biome Light"/>
            </a:endParaRPr>
          </a:p>
          <a:p>
            <a:pPr marL="285750" indent="-285750">
              <a:buFont typeface="Arial"/>
              <a:buChar char="•"/>
            </a:pPr>
            <a:r>
              <a:rPr lang="en-GB" b="1" dirty="0">
                <a:solidFill>
                  <a:schemeClr val="bg1">
                    <a:lumMod val="65000"/>
                  </a:schemeClr>
                </a:solidFill>
                <a:latin typeface="Candara"/>
                <a:ea typeface="+mn-lt"/>
                <a:cs typeface="+mn-lt"/>
              </a:rPr>
              <a:t>NAME</a:t>
            </a:r>
            <a:endParaRPr lang="en-GB" b="1">
              <a:solidFill>
                <a:schemeClr val="bg1">
                  <a:lumMod val="65000"/>
                </a:schemeClr>
              </a:solidFill>
              <a:latin typeface="Candara"/>
              <a:ea typeface="+mn-lt"/>
              <a:cs typeface="Biome Light"/>
            </a:endParaRPr>
          </a:p>
          <a:p>
            <a:pPr lvl="1"/>
            <a:r>
              <a:rPr lang="en-GB" dirty="0">
                <a:solidFill>
                  <a:schemeClr val="bg1">
                    <a:lumMod val="65000"/>
                  </a:schemeClr>
                </a:solidFill>
                <a:latin typeface="Candara"/>
                <a:ea typeface="+mn-lt"/>
                <a:cs typeface="+mn-lt"/>
              </a:rPr>
              <a:t>Finds HTML </a:t>
            </a:r>
            <a:r>
              <a:rPr lang="en-GB" b="1" dirty="0">
                <a:solidFill>
                  <a:schemeClr val="bg1">
                    <a:lumMod val="65000"/>
                  </a:schemeClr>
                </a:solidFill>
                <a:latin typeface="Candara"/>
                <a:ea typeface="+mn-lt"/>
                <a:cs typeface="+mn-lt"/>
              </a:rPr>
              <a:t>tags </a:t>
            </a:r>
            <a:r>
              <a:rPr lang="en-GB" dirty="0">
                <a:solidFill>
                  <a:schemeClr val="bg1">
                    <a:lumMod val="65000"/>
                  </a:schemeClr>
                </a:solidFill>
                <a:latin typeface="Candara"/>
                <a:ea typeface="+mn-lt"/>
                <a:cs typeface="+mn-lt"/>
              </a:rPr>
              <a:t>by their name attribute. This is handy for HTML forms. </a:t>
            </a:r>
            <a:endParaRPr lang="en-GB">
              <a:solidFill>
                <a:schemeClr val="bg1">
                  <a:lumMod val="65000"/>
                </a:schemeClr>
              </a:solidFill>
              <a:latin typeface="Candara"/>
              <a:cs typeface="Biome Light"/>
            </a:endParaRPr>
          </a:p>
          <a:p>
            <a:pPr marL="285750" indent="-285750">
              <a:buFont typeface="Arial"/>
              <a:buChar char="•"/>
            </a:pPr>
            <a:r>
              <a:rPr lang="en-GB" b="1" dirty="0">
                <a:solidFill>
                  <a:schemeClr val="bg1">
                    <a:lumMod val="65000"/>
                  </a:schemeClr>
                </a:solidFill>
                <a:latin typeface="Candara"/>
                <a:ea typeface="+mn-lt"/>
                <a:cs typeface="+mn-lt"/>
              </a:rPr>
              <a:t>TAG_NAME</a:t>
            </a:r>
            <a:r>
              <a:rPr lang="en-GB" dirty="0">
                <a:solidFill>
                  <a:schemeClr val="bg1">
                    <a:lumMod val="65000"/>
                  </a:schemeClr>
                </a:solidFill>
                <a:latin typeface="Candara"/>
                <a:ea typeface="+mn-lt"/>
                <a:cs typeface="+mn-lt"/>
              </a:rPr>
              <a:t> </a:t>
            </a:r>
            <a:endParaRPr lang="en-GB">
              <a:solidFill>
                <a:schemeClr val="bg1">
                  <a:lumMod val="65000"/>
                </a:schemeClr>
              </a:solidFill>
              <a:latin typeface="Candara"/>
              <a:ea typeface="+mn-lt"/>
              <a:cs typeface="Biome Light"/>
            </a:endParaRPr>
          </a:p>
          <a:p>
            <a:pPr lvl="1"/>
            <a:r>
              <a:rPr lang="en-GB" dirty="0">
                <a:solidFill>
                  <a:schemeClr val="bg1">
                    <a:lumMod val="65000"/>
                  </a:schemeClr>
                </a:solidFill>
                <a:latin typeface="Candara"/>
                <a:ea typeface="+mn-lt"/>
                <a:cs typeface="+mn-lt"/>
              </a:rPr>
              <a:t>Finds HTML </a:t>
            </a:r>
            <a:r>
              <a:rPr lang="en-GB" b="1" dirty="0">
                <a:solidFill>
                  <a:schemeClr val="bg1">
                    <a:lumMod val="65000"/>
                  </a:schemeClr>
                </a:solidFill>
                <a:latin typeface="Candara"/>
                <a:ea typeface="+mn-lt"/>
                <a:cs typeface="+mn-lt"/>
              </a:rPr>
              <a:t>tags </a:t>
            </a:r>
            <a:r>
              <a:rPr lang="en-GB" dirty="0">
                <a:solidFill>
                  <a:schemeClr val="bg1">
                    <a:lumMod val="65000"/>
                  </a:schemeClr>
                </a:solidFill>
                <a:latin typeface="Candara"/>
                <a:ea typeface="+mn-lt"/>
                <a:cs typeface="+mn-lt"/>
              </a:rPr>
              <a:t>by their tag name. </a:t>
            </a:r>
            <a:endParaRPr lang="en-GB">
              <a:solidFill>
                <a:schemeClr val="bg1">
                  <a:lumMod val="65000"/>
                </a:schemeClr>
              </a:solidFill>
              <a:latin typeface="Candara"/>
              <a:cs typeface="Biome Light"/>
            </a:endParaRPr>
          </a:p>
          <a:p>
            <a:pPr marL="285750" indent="-285750">
              <a:buFont typeface="Arial"/>
              <a:buChar char="•"/>
            </a:pPr>
            <a:r>
              <a:rPr lang="en-GB" b="1" dirty="0">
                <a:solidFill>
                  <a:schemeClr val="bg1">
                    <a:lumMod val="65000"/>
                  </a:schemeClr>
                </a:solidFill>
                <a:latin typeface="Candara"/>
                <a:ea typeface="+mn-lt"/>
                <a:cs typeface="+mn-lt"/>
              </a:rPr>
              <a:t>XPATH</a:t>
            </a:r>
            <a:endParaRPr lang="en-GB" b="1">
              <a:solidFill>
                <a:schemeClr val="bg1">
                  <a:lumMod val="65000"/>
                </a:schemeClr>
              </a:solidFill>
              <a:latin typeface="Candara"/>
              <a:ea typeface="+mn-lt"/>
              <a:cs typeface="Biome Light"/>
            </a:endParaRPr>
          </a:p>
          <a:p>
            <a:pPr lvl="1"/>
            <a:r>
              <a:rPr lang="en-GB" dirty="0">
                <a:solidFill>
                  <a:schemeClr val="bg1">
                    <a:lumMod val="65000"/>
                  </a:schemeClr>
                </a:solidFill>
                <a:latin typeface="Candara"/>
                <a:ea typeface="+mn-lt"/>
                <a:cs typeface="+mn-lt"/>
              </a:rPr>
              <a:t>Uses an XPath expression</a:t>
            </a:r>
            <a:r>
              <a:rPr lang="en-GB" dirty="0">
                <a:latin typeface="Candara"/>
                <a:ea typeface="+mn-lt"/>
                <a:cs typeface="+mn-lt"/>
              </a:rPr>
              <a:t> </a:t>
            </a:r>
            <a:endParaRPr lang="en-GB">
              <a:latin typeface="Candara"/>
              <a:cs typeface="Calibri"/>
            </a:endParaRPr>
          </a:p>
          <a:p>
            <a:pPr lvl="1"/>
            <a:endParaRPr lang="en-GB" dirty="0">
              <a:latin typeface="Candara"/>
              <a:cs typeface="Calibri"/>
            </a:endParaRPr>
          </a:p>
          <a:p>
            <a:pPr lvl="1"/>
            <a:r>
              <a:rPr lang="en-GB" dirty="0">
                <a:latin typeface="Candara"/>
                <a:cs typeface="Calibri"/>
              </a:rPr>
              <a:t>Example: </a:t>
            </a:r>
            <a:endParaRPr lang="en-GB">
              <a:latin typeface="Candara"/>
              <a:cs typeface="Biome Light"/>
            </a:endParaRPr>
          </a:p>
          <a:p>
            <a:pPr lvl="1"/>
            <a:r>
              <a:rPr lang="en-GB" dirty="0">
                <a:latin typeface="Candara"/>
                <a:ea typeface="+mn-lt"/>
                <a:cs typeface="+mn-lt"/>
              </a:rPr>
              <a:t>from selenium.webdriver.common.by import By
</a:t>
            </a:r>
            <a:r>
              <a:rPr lang="en-GB" err="1">
                <a:latin typeface="Candara"/>
                <a:ea typeface="+mn-lt"/>
                <a:cs typeface="+mn-lt"/>
              </a:rPr>
              <a:t>all_elements</a:t>
            </a:r>
            <a:r>
              <a:rPr lang="en-GB" dirty="0">
                <a:latin typeface="Candara"/>
                <a:ea typeface="+mn-lt"/>
                <a:cs typeface="+mn-lt"/>
              </a:rPr>
              <a:t> = </a:t>
            </a:r>
            <a:r>
              <a:rPr lang="en-GB" err="1">
                <a:latin typeface="Candara"/>
                <a:ea typeface="+mn-lt"/>
                <a:cs typeface="+mn-lt"/>
              </a:rPr>
              <a:t>driver.find_elements</a:t>
            </a:r>
            <a:r>
              <a:rPr lang="en-GB" dirty="0">
                <a:latin typeface="Candara"/>
                <a:ea typeface="+mn-lt"/>
                <a:cs typeface="+mn-lt"/>
              </a:rPr>
              <a:t>(</a:t>
            </a:r>
            <a:r>
              <a:rPr lang="en-GB" err="1">
                <a:latin typeface="Candara"/>
                <a:ea typeface="+mn-lt"/>
                <a:cs typeface="+mn-lt"/>
              </a:rPr>
              <a:t>By.CLASS_NAME</a:t>
            </a:r>
            <a:r>
              <a:rPr lang="en-GB" dirty="0">
                <a:latin typeface="Candara"/>
                <a:ea typeface="+mn-lt"/>
                <a:cs typeface="+mn-lt"/>
              </a:rPr>
              <a:t>, 'my-</a:t>
            </a:r>
            <a:r>
              <a:rPr lang="en-GB" err="1">
                <a:latin typeface="Candara"/>
                <a:ea typeface="+mn-lt"/>
                <a:cs typeface="+mn-lt"/>
              </a:rPr>
              <a:t>css</a:t>
            </a:r>
            <a:r>
              <a:rPr lang="en-GB" dirty="0">
                <a:latin typeface="Candara"/>
                <a:ea typeface="+mn-lt"/>
                <a:cs typeface="+mn-lt"/>
              </a:rPr>
              <a:t>-class')</a:t>
            </a:r>
          </a:p>
        </p:txBody>
      </p:sp>
      <p:sp>
        <p:nvSpPr>
          <p:cNvPr id="5" name="TextBox 4">
            <a:extLst>
              <a:ext uri="{FF2B5EF4-FFF2-40B4-BE49-F238E27FC236}">
                <a16:creationId xmlns:a16="http://schemas.microsoft.com/office/drawing/2014/main" id="{CBC5FCE2-8711-4254-BE54-3319F56B09E6}"/>
              </a:ext>
            </a:extLst>
          </p:cNvPr>
          <p:cNvSpPr txBox="1"/>
          <p:nvPr/>
        </p:nvSpPr>
        <p:spPr>
          <a:xfrm>
            <a:off x="-772" y="1674"/>
            <a:ext cx="12191353"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FFFFFF"/>
                </a:solidFill>
                <a:latin typeface="Biome Light"/>
                <a:cs typeface="Biome Light"/>
              </a:rPr>
              <a:t>Variety of </a:t>
            </a:r>
            <a:r>
              <a:rPr lang="en-GB" sz="2400" b="1" dirty="0">
                <a:solidFill>
                  <a:srgbClr val="FFFFFF"/>
                </a:solidFill>
                <a:latin typeface="Biome Light"/>
                <a:ea typeface="+mn-lt"/>
                <a:cs typeface="+mn-lt"/>
              </a:rPr>
              <a:t>locator selection strategies can be used with the 'By' object: </a:t>
            </a:r>
            <a:endParaRPr lang="en-US" b="1" dirty="0">
              <a:solidFill>
                <a:srgbClr val="FFFFFF"/>
              </a:solidFill>
              <a:latin typeface="Biome Light"/>
              <a:cs typeface="Calibri" panose="020F0502020204030204"/>
            </a:endParaRPr>
          </a:p>
        </p:txBody>
      </p:sp>
    </p:spTree>
    <p:extLst>
      <p:ext uri="{BB962C8B-B14F-4D97-AF65-F5344CB8AC3E}">
        <p14:creationId xmlns:p14="http://schemas.microsoft.com/office/powerpoint/2010/main" val="590132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16EF6-67F9-48E8-BE27-FF29D4B40430}"/>
              </a:ext>
            </a:extLst>
          </p:cNvPr>
          <p:cNvSpPr txBox="1"/>
          <p:nvPr/>
        </p:nvSpPr>
        <p:spPr>
          <a:xfrm>
            <a:off x="-772" y="1674"/>
            <a:ext cx="12191353"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FFFFFF"/>
                </a:solidFill>
                <a:latin typeface="Biome Light"/>
                <a:cs typeface="Biome Light"/>
              </a:rPr>
              <a:t>Variety of </a:t>
            </a:r>
            <a:r>
              <a:rPr lang="en-GB" sz="2400" b="1" dirty="0">
                <a:solidFill>
                  <a:srgbClr val="FFFFFF"/>
                </a:solidFill>
                <a:latin typeface="Biome Light"/>
                <a:ea typeface="+mn-lt"/>
                <a:cs typeface="+mn-lt"/>
              </a:rPr>
              <a:t>locator selection strategies can be used with the 'By' object: </a:t>
            </a:r>
            <a:endParaRPr lang="en-US" b="1" dirty="0">
              <a:solidFill>
                <a:srgbClr val="FFFFFF"/>
              </a:solidFill>
              <a:latin typeface="Biome Light"/>
              <a:cs typeface="Calibri" panose="020F0502020204030204"/>
            </a:endParaRPr>
          </a:p>
        </p:txBody>
      </p:sp>
      <p:sp>
        <p:nvSpPr>
          <p:cNvPr id="3" name="TextBox 2">
            <a:extLst>
              <a:ext uri="{FF2B5EF4-FFF2-40B4-BE49-F238E27FC236}">
                <a16:creationId xmlns:a16="http://schemas.microsoft.com/office/drawing/2014/main" id="{308EDB0D-AC69-4691-AE9B-10AA69C0BB1E}"/>
              </a:ext>
            </a:extLst>
          </p:cNvPr>
          <p:cNvSpPr txBox="1"/>
          <p:nvPr/>
        </p:nvSpPr>
        <p:spPr>
          <a:xfrm>
            <a:off x="543339" y="1186071"/>
            <a:ext cx="10866782"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b="1" dirty="0">
                <a:solidFill>
                  <a:schemeClr val="bg1">
                    <a:lumMod val="65000"/>
                  </a:schemeClr>
                </a:solidFill>
                <a:latin typeface="Candara"/>
                <a:ea typeface="+mn-lt"/>
                <a:cs typeface="+mn-lt"/>
              </a:rPr>
              <a:t>ID</a:t>
            </a:r>
            <a:endParaRPr lang="en-US" b="1">
              <a:solidFill>
                <a:schemeClr val="bg1">
                  <a:lumMod val="65000"/>
                </a:schemeClr>
              </a:solidFill>
              <a:latin typeface="Candara"/>
              <a:ea typeface="+mn-lt"/>
              <a:cs typeface="Biome Light"/>
            </a:endParaRPr>
          </a:p>
          <a:p>
            <a:pPr lvl="1"/>
            <a:r>
              <a:rPr lang="en-GB" dirty="0">
                <a:solidFill>
                  <a:schemeClr val="bg1">
                    <a:lumMod val="65000"/>
                  </a:schemeClr>
                </a:solidFill>
                <a:latin typeface="Candara"/>
                <a:ea typeface="+mn-lt"/>
                <a:cs typeface="+mn-lt"/>
              </a:rPr>
              <a:t>Used in the example; finds </a:t>
            </a:r>
            <a:r>
              <a:rPr lang="en-GB" b="1" dirty="0">
                <a:solidFill>
                  <a:schemeClr val="bg1">
                    <a:lumMod val="65000"/>
                  </a:schemeClr>
                </a:solidFill>
                <a:latin typeface="Candara"/>
                <a:ea typeface="+mn-lt"/>
                <a:cs typeface="+mn-lt"/>
              </a:rPr>
              <a:t>elements </a:t>
            </a:r>
            <a:r>
              <a:rPr lang="en-GB" dirty="0">
                <a:solidFill>
                  <a:schemeClr val="bg1">
                    <a:lumMod val="65000"/>
                  </a:schemeClr>
                </a:solidFill>
                <a:latin typeface="Candara"/>
                <a:ea typeface="+mn-lt"/>
                <a:cs typeface="+mn-lt"/>
              </a:rPr>
              <a:t>by their HTML id attribute. </a:t>
            </a:r>
            <a:endParaRPr lang="en-US">
              <a:solidFill>
                <a:schemeClr val="bg1">
                  <a:lumMod val="65000"/>
                </a:schemeClr>
              </a:solidFill>
              <a:latin typeface="Candara"/>
              <a:cs typeface="Biome Light"/>
            </a:endParaRPr>
          </a:p>
          <a:p>
            <a:pPr marL="285750" indent="-285750">
              <a:buFont typeface="Arial"/>
              <a:buChar char="•"/>
            </a:pPr>
            <a:r>
              <a:rPr lang="en-GB" b="1" dirty="0">
                <a:solidFill>
                  <a:schemeClr val="bg1">
                    <a:lumMod val="65000"/>
                  </a:schemeClr>
                </a:solidFill>
                <a:latin typeface="Candara"/>
                <a:ea typeface="+mn-lt"/>
                <a:cs typeface="+mn-lt"/>
              </a:rPr>
              <a:t>CLASS_NAME</a:t>
            </a:r>
            <a:endParaRPr lang="en-GB" b="1">
              <a:solidFill>
                <a:schemeClr val="bg1">
                  <a:lumMod val="65000"/>
                </a:schemeClr>
              </a:solidFill>
              <a:latin typeface="Candara"/>
              <a:ea typeface="+mn-lt"/>
              <a:cs typeface="Biome Light"/>
            </a:endParaRPr>
          </a:p>
          <a:p>
            <a:pPr lvl="1"/>
            <a:r>
              <a:rPr lang="en-GB" dirty="0">
                <a:solidFill>
                  <a:schemeClr val="bg1">
                    <a:lumMod val="65000"/>
                  </a:schemeClr>
                </a:solidFill>
                <a:latin typeface="Candara"/>
                <a:ea typeface="+mn-lt"/>
                <a:cs typeface="+mn-lt"/>
              </a:rPr>
              <a:t>Used to find </a:t>
            </a:r>
            <a:r>
              <a:rPr lang="en-GB" b="1" dirty="0">
                <a:solidFill>
                  <a:schemeClr val="bg1">
                    <a:lumMod val="65000"/>
                  </a:schemeClr>
                </a:solidFill>
                <a:latin typeface="Candara"/>
                <a:ea typeface="+mn-lt"/>
                <a:cs typeface="+mn-lt"/>
              </a:rPr>
              <a:t>elements </a:t>
            </a:r>
            <a:r>
              <a:rPr lang="en-GB" dirty="0">
                <a:solidFill>
                  <a:schemeClr val="bg1">
                    <a:lumMod val="65000"/>
                  </a:schemeClr>
                </a:solidFill>
                <a:latin typeface="Candara"/>
                <a:ea typeface="+mn-lt"/>
                <a:cs typeface="+mn-lt"/>
              </a:rPr>
              <a:t>by their HTML class attribute. </a:t>
            </a:r>
            <a:endParaRPr lang="en-GB">
              <a:solidFill>
                <a:schemeClr val="bg1">
                  <a:lumMod val="65000"/>
                </a:schemeClr>
              </a:solidFill>
              <a:latin typeface="Candara"/>
              <a:cs typeface="Biome Light"/>
            </a:endParaRPr>
          </a:p>
          <a:p>
            <a:pPr marL="285750" indent="-285750">
              <a:buFont typeface="Arial"/>
              <a:buChar char="•"/>
            </a:pPr>
            <a:r>
              <a:rPr lang="en-GB" b="1" dirty="0">
                <a:solidFill>
                  <a:schemeClr val="bg1">
                    <a:lumMod val="65000"/>
                  </a:schemeClr>
                </a:solidFill>
                <a:latin typeface="Candara"/>
                <a:ea typeface="+mn-lt"/>
                <a:cs typeface="+mn-lt"/>
              </a:rPr>
              <a:t>CSS_SELECTOR</a:t>
            </a:r>
            <a:endParaRPr lang="en-GB" b="1">
              <a:solidFill>
                <a:schemeClr val="bg1">
                  <a:lumMod val="65000"/>
                </a:schemeClr>
              </a:solidFill>
              <a:latin typeface="Candara"/>
              <a:ea typeface="+mn-lt"/>
              <a:cs typeface="Biome Light"/>
            </a:endParaRPr>
          </a:p>
          <a:p>
            <a:pPr lvl="1"/>
            <a:r>
              <a:rPr lang="en-GB" dirty="0">
                <a:solidFill>
                  <a:schemeClr val="bg1">
                    <a:lumMod val="65000"/>
                  </a:schemeClr>
                </a:solidFill>
                <a:latin typeface="Candara"/>
                <a:ea typeface="+mn-lt"/>
                <a:cs typeface="+mn-lt"/>
              </a:rPr>
              <a:t>Finds </a:t>
            </a:r>
            <a:r>
              <a:rPr lang="en-GB" b="1" dirty="0">
                <a:solidFill>
                  <a:schemeClr val="bg1">
                    <a:lumMod val="65000"/>
                  </a:schemeClr>
                </a:solidFill>
                <a:latin typeface="Candara"/>
                <a:ea typeface="+mn-lt"/>
                <a:cs typeface="+mn-lt"/>
              </a:rPr>
              <a:t>elements </a:t>
            </a:r>
            <a:r>
              <a:rPr lang="en-GB" dirty="0">
                <a:solidFill>
                  <a:schemeClr val="bg1">
                    <a:lumMod val="65000"/>
                  </a:schemeClr>
                </a:solidFill>
                <a:latin typeface="Candara"/>
                <a:ea typeface="+mn-lt"/>
                <a:cs typeface="+mn-lt"/>
              </a:rPr>
              <a:t>by their class, id, or tag name, using the #idName, .</a:t>
            </a:r>
            <a:r>
              <a:rPr lang="en-GB" err="1">
                <a:solidFill>
                  <a:schemeClr val="bg1">
                    <a:lumMod val="65000"/>
                  </a:schemeClr>
                </a:solidFill>
                <a:latin typeface="Candara"/>
                <a:ea typeface="+mn-lt"/>
                <a:cs typeface="+mn-lt"/>
              </a:rPr>
              <a:t>className</a:t>
            </a:r>
            <a:r>
              <a:rPr lang="en-GB" dirty="0">
                <a:solidFill>
                  <a:schemeClr val="bg1">
                    <a:lumMod val="65000"/>
                  </a:schemeClr>
                </a:solidFill>
                <a:latin typeface="Candara"/>
                <a:ea typeface="+mn-lt"/>
                <a:cs typeface="+mn-lt"/>
              </a:rPr>
              <a:t>, </a:t>
            </a:r>
            <a:r>
              <a:rPr lang="en-GB" err="1">
                <a:solidFill>
                  <a:schemeClr val="bg1">
                    <a:lumMod val="65000"/>
                  </a:schemeClr>
                </a:solidFill>
                <a:latin typeface="Candara"/>
                <a:ea typeface="+mn-lt"/>
                <a:cs typeface="+mn-lt"/>
              </a:rPr>
              <a:t>tagName</a:t>
            </a:r>
            <a:r>
              <a:rPr lang="en-GB" dirty="0">
                <a:solidFill>
                  <a:schemeClr val="bg1">
                    <a:lumMod val="65000"/>
                  </a:schemeClr>
                </a:solidFill>
                <a:latin typeface="Candara"/>
                <a:ea typeface="+mn-lt"/>
                <a:cs typeface="+mn-lt"/>
              </a:rPr>
              <a:t> convention. </a:t>
            </a:r>
            <a:endParaRPr lang="en-GB">
              <a:solidFill>
                <a:schemeClr val="bg1">
                  <a:lumMod val="65000"/>
                </a:schemeClr>
              </a:solidFill>
              <a:latin typeface="Candara"/>
              <a:cs typeface="Biome Light"/>
            </a:endParaRPr>
          </a:p>
          <a:p>
            <a:pPr marL="285750" indent="-285750">
              <a:buFont typeface="Arial"/>
              <a:buChar char="•"/>
            </a:pPr>
            <a:r>
              <a:rPr lang="en-GB" b="1" dirty="0">
                <a:solidFill>
                  <a:schemeClr val="bg1">
                    <a:lumMod val="65000"/>
                  </a:schemeClr>
                </a:solidFill>
                <a:latin typeface="Candara"/>
                <a:ea typeface="+mn-lt"/>
                <a:cs typeface="+mn-lt"/>
              </a:rPr>
              <a:t>LINK_TEXT</a:t>
            </a:r>
            <a:endParaRPr lang="en-GB" b="1">
              <a:solidFill>
                <a:schemeClr val="bg1">
                  <a:lumMod val="65000"/>
                </a:schemeClr>
              </a:solidFill>
              <a:latin typeface="Candara"/>
              <a:ea typeface="+mn-lt"/>
              <a:cs typeface="Biome Light"/>
            </a:endParaRPr>
          </a:p>
          <a:p>
            <a:pPr lvl="1"/>
            <a:r>
              <a:rPr lang="en-GB" dirty="0">
                <a:solidFill>
                  <a:schemeClr val="bg1">
                    <a:lumMod val="65000"/>
                  </a:schemeClr>
                </a:solidFill>
                <a:latin typeface="Candara"/>
                <a:ea typeface="+mn-lt"/>
                <a:cs typeface="+mn-lt"/>
              </a:rPr>
              <a:t>Finds HTML &lt;a&gt; </a:t>
            </a:r>
            <a:r>
              <a:rPr lang="en-GB" b="1" dirty="0">
                <a:solidFill>
                  <a:schemeClr val="bg1">
                    <a:lumMod val="65000"/>
                  </a:schemeClr>
                </a:solidFill>
                <a:latin typeface="Candara"/>
                <a:ea typeface="+mn-lt"/>
                <a:cs typeface="+mn-lt"/>
              </a:rPr>
              <a:t>tags </a:t>
            </a:r>
            <a:r>
              <a:rPr lang="en-GB" dirty="0">
                <a:solidFill>
                  <a:schemeClr val="bg1">
                    <a:lumMod val="65000"/>
                  </a:schemeClr>
                </a:solidFill>
                <a:latin typeface="Candara"/>
                <a:ea typeface="+mn-lt"/>
                <a:cs typeface="+mn-lt"/>
              </a:rPr>
              <a:t>by the text they contain. For example, a link </a:t>
            </a:r>
            <a:r>
              <a:rPr lang="en-GB" err="1">
                <a:solidFill>
                  <a:schemeClr val="bg1">
                    <a:lumMod val="65000"/>
                  </a:schemeClr>
                </a:solidFill>
                <a:latin typeface="Candara"/>
                <a:ea typeface="+mn-lt"/>
                <a:cs typeface="+mn-lt"/>
              </a:rPr>
              <a:t>labeled</a:t>
            </a:r>
            <a:r>
              <a:rPr lang="en-GB" dirty="0">
                <a:solidFill>
                  <a:schemeClr val="bg1">
                    <a:lumMod val="65000"/>
                  </a:schemeClr>
                </a:solidFill>
                <a:latin typeface="Candara"/>
                <a:ea typeface="+mn-lt"/>
                <a:cs typeface="+mn-lt"/>
              </a:rPr>
              <a:t> “Next” can be selected using (</a:t>
            </a:r>
            <a:r>
              <a:rPr lang="en-GB" err="1">
                <a:solidFill>
                  <a:schemeClr val="bg1">
                    <a:lumMod val="65000"/>
                  </a:schemeClr>
                </a:solidFill>
                <a:latin typeface="Candara"/>
                <a:ea typeface="+mn-lt"/>
                <a:cs typeface="+mn-lt"/>
              </a:rPr>
              <a:t>By.LINK_TEXT</a:t>
            </a:r>
            <a:r>
              <a:rPr lang="en-GB" dirty="0">
                <a:solidFill>
                  <a:schemeClr val="bg1">
                    <a:lumMod val="65000"/>
                  </a:schemeClr>
                </a:solidFill>
                <a:latin typeface="Candara"/>
                <a:ea typeface="+mn-lt"/>
                <a:cs typeface="+mn-lt"/>
              </a:rPr>
              <a:t>, 'Next'). </a:t>
            </a:r>
            <a:endParaRPr lang="en-GB">
              <a:solidFill>
                <a:schemeClr val="bg1">
                  <a:lumMod val="65000"/>
                </a:schemeClr>
              </a:solidFill>
              <a:latin typeface="Candara"/>
              <a:cs typeface="Biome Light"/>
            </a:endParaRPr>
          </a:p>
          <a:p>
            <a:pPr marL="285750" indent="-285750">
              <a:buFont typeface="Arial"/>
              <a:buChar char="•"/>
            </a:pPr>
            <a:r>
              <a:rPr lang="en-GB" b="1" dirty="0">
                <a:solidFill>
                  <a:schemeClr val="bg1">
                    <a:lumMod val="65000"/>
                  </a:schemeClr>
                </a:solidFill>
                <a:latin typeface="Candara"/>
                <a:ea typeface="+mn-lt"/>
                <a:cs typeface="+mn-lt"/>
              </a:rPr>
              <a:t>NAME</a:t>
            </a:r>
            <a:endParaRPr lang="en-GB" b="1">
              <a:solidFill>
                <a:schemeClr val="bg1">
                  <a:lumMod val="65000"/>
                </a:schemeClr>
              </a:solidFill>
              <a:latin typeface="Candara"/>
              <a:ea typeface="+mn-lt"/>
              <a:cs typeface="Biome Light"/>
            </a:endParaRPr>
          </a:p>
          <a:p>
            <a:pPr lvl="1"/>
            <a:r>
              <a:rPr lang="en-GB" dirty="0">
                <a:solidFill>
                  <a:schemeClr val="bg1">
                    <a:lumMod val="65000"/>
                  </a:schemeClr>
                </a:solidFill>
                <a:latin typeface="Candara"/>
                <a:ea typeface="+mn-lt"/>
                <a:cs typeface="+mn-lt"/>
              </a:rPr>
              <a:t>Finds HTML </a:t>
            </a:r>
            <a:r>
              <a:rPr lang="en-GB" b="1" dirty="0">
                <a:solidFill>
                  <a:schemeClr val="bg1">
                    <a:lumMod val="65000"/>
                  </a:schemeClr>
                </a:solidFill>
                <a:latin typeface="Candara"/>
                <a:ea typeface="+mn-lt"/>
                <a:cs typeface="+mn-lt"/>
              </a:rPr>
              <a:t>tags </a:t>
            </a:r>
            <a:r>
              <a:rPr lang="en-GB" dirty="0">
                <a:solidFill>
                  <a:schemeClr val="bg1">
                    <a:lumMod val="65000"/>
                  </a:schemeClr>
                </a:solidFill>
                <a:latin typeface="Candara"/>
                <a:ea typeface="+mn-lt"/>
                <a:cs typeface="+mn-lt"/>
              </a:rPr>
              <a:t>by their name attribute. This is handy for HTML forms. </a:t>
            </a:r>
            <a:endParaRPr lang="en-GB">
              <a:solidFill>
                <a:schemeClr val="bg1">
                  <a:lumMod val="65000"/>
                </a:schemeClr>
              </a:solidFill>
              <a:latin typeface="Candara"/>
              <a:cs typeface="Biome Light"/>
            </a:endParaRPr>
          </a:p>
          <a:p>
            <a:pPr marL="285750" indent="-285750">
              <a:buFont typeface="Arial"/>
              <a:buChar char="•"/>
            </a:pPr>
            <a:r>
              <a:rPr lang="en-GB" b="1" dirty="0">
                <a:solidFill>
                  <a:schemeClr val="bg1">
                    <a:lumMod val="65000"/>
                  </a:schemeClr>
                </a:solidFill>
                <a:latin typeface="Candara"/>
                <a:ea typeface="+mn-lt"/>
                <a:cs typeface="+mn-lt"/>
              </a:rPr>
              <a:t>TAG_NAME</a:t>
            </a:r>
            <a:r>
              <a:rPr lang="en-GB" dirty="0">
                <a:solidFill>
                  <a:schemeClr val="bg1">
                    <a:lumMod val="65000"/>
                  </a:schemeClr>
                </a:solidFill>
                <a:latin typeface="Candara"/>
                <a:ea typeface="+mn-lt"/>
                <a:cs typeface="+mn-lt"/>
              </a:rPr>
              <a:t> </a:t>
            </a:r>
            <a:endParaRPr lang="en-GB">
              <a:solidFill>
                <a:schemeClr val="bg1">
                  <a:lumMod val="65000"/>
                </a:schemeClr>
              </a:solidFill>
              <a:latin typeface="Candara"/>
              <a:ea typeface="+mn-lt"/>
              <a:cs typeface="Biome Light"/>
            </a:endParaRPr>
          </a:p>
          <a:p>
            <a:pPr lvl="1"/>
            <a:r>
              <a:rPr lang="en-GB" dirty="0">
                <a:solidFill>
                  <a:schemeClr val="bg1">
                    <a:lumMod val="65000"/>
                  </a:schemeClr>
                </a:solidFill>
                <a:latin typeface="Candara"/>
                <a:ea typeface="+mn-lt"/>
                <a:cs typeface="+mn-lt"/>
              </a:rPr>
              <a:t>Finds HTML </a:t>
            </a:r>
            <a:r>
              <a:rPr lang="en-GB" b="1" dirty="0">
                <a:solidFill>
                  <a:schemeClr val="bg1">
                    <a:lumMod val="65000"/>
                  </a:schemeClr>
                </a:solidFill>
                <a:latin typeface="Candara"/>
                <a:ea typeface="+mn-lt"/>
                <a:cs typeface="+mn-lt"/>
              </a:rPr>
              <a:t>tags </a:t>
            </a:r>
            <a:r>
              <a:rPr lang="en-GB" dirty="0">
                <a:solidFill>
                  <a:schemeClr val="bg1">
                    <a:lumMod val="65000"/>
                  </a:schemeClr>
                </a:solidFill>
                <a:latin typeface="Candara"/>
                <a:ea typeface="+mn-lt"/>
                <a:cs typeface="+mn-lt"/>
              </a:rPr>
              <a:t>by their tag name. </a:t>
            </a:r>
            <a:endParaRPr lang="en-GB">
              <a:solidFill>
                <a:schemeClr val="bg1">
                  <a:lumMod val="65000"/>
                </a:schemeClr>
              </a:solidFill>
              <a:latin typeface="Candara"/>
              <a:cs typeface="Biome Light"/>
            </a:endParaRPr>
          </a:p>
          <a:p>
            <a:pPr marL="285750" indent="-285750">
              <a:buFont typeface="Arial"/>
              <a:buChar char="•"/>
            </a:pPr>
            <a:r>
              <a:rPr lang="en-GB" b="1" dirty="0">
                <a:latin typeface="Candara"/>
                <a:ea typeface="+mn-lt"/>
                <a:cs typeface="+mn-lt"/>
              </a:rPr>
              <a:t>XPATH</a:t>
            </a:r>
            <a:endParaRPr lang="en-GB" b="1">
              <a:latin typeface="Candara"/>
              <a:ea typeface="+mn-lt"/>
              <a:cs typeface="Biome Light"/>
            </a:endParaRPr>
          </a:p>
          <a:p>
            <a:pPr lvl="1"/>
            <a:r>
              <a:rPr lang="en-GB" dirty="0">
                <a:latin typeface="Candara"/>
                <a:ea typeface="+mn-lt"/>
                <a:cs typeface="+mn-lt"/>
              </a:rPr>
              <a:t>Uses an XPath expression </a:t>
            </a:r>
            <a:endParaRPr lang="en-GB">
              <a:latin typeface="Candara"/>
              <a:cs typeface="Calibri"/>
            </a:endParaRPr>
          </a:p>
          <a:p>
            <a:pPr lvl="1"/>
            <a:endParaRPr lang="en-GB" dirty="0">
              <a:latin typeface="Candara"/>
              <a:cs typeface="Calibri"/>
            </a:endParaRPr>
          </a:p>
          <a:p>
            <a:pPr lvl="1"/>
            <a:r>
              <a:rPr lang="en-GB" dirty="0">
                <a:latin typeface="Candara"/>
                <a:cs typeface="Calibri"/>
              </a:rPr>
              <a:t>Example: </a:t>
            </a:r>
            <a:endParaRPr lang="en-GB">
              <a:latin typeface="Candara"/>
              <a:cs typeface="Biome Light"/>
            </a:endParaRPr>
          </a:p>
          <a:p>
            <a:pPr lvl="1"/>
            <a:r>
              <a:rPr lang="en-GB" b="1" dirty="0">
                <a:latin typeface="Candara"/>
                <a:ea typeface="+mn-lt"/>
                <a:cs typeface="+mn-lt"/>
              </a:rPr>
              <a:t>from selenium.webdriver.common.by import By
</a:t>
            </a:r>
            <a:r>
              <a:rPr lang="en-GB" b="1" err="1">
                <a:latin typeface="Candara"/>
                <a:ea typeface="+mn-lt"/>
                <a:cs typeface="+mn-lt"/>
              </a:rPr>
              <a:t>all_inputs</a:t>
            </a:r>
            <a:r>
              <a:rPr lang="en-GB" b="1" dirty="0">
                <a:latin typeface="Candara"/>
                <a:ea typeface="+mn-lt"/>
                <a:cs typeface="+mn-lt"/>
              </a:rPr>
              <a:t> = </a:t>
            </a:r>
            <a:r>
              <a:rPr lang="en-GB" b="1" err="1">
                <a:latin typeface="Candara"/>
                <a:ea typeface="+mn-lt"/>
                <a:cs typeface="+mn-lt"/>
              </a:rPr>
              <a:t>driver.find_elements</a:t>
            </a:r>
            <a:r>
              <a:rPr lang="en-GB" b="1" dirty="0">
                <a:latin typeface="Candara"/>
                <a:ea typeface="+mn-lt"/>
                <a:cs typeface="+mn-lt"/>
              </a:rPr>
              <a:t>(</a:t>
            </a:r>
            <a:r>
              <a:rPr lang="en-GB" b="1" err="1">
                <a:latin typeface="Candara"/>
                <a:ea typeface="+mn-lt"/>
                <a:cs typeface="+mn-lt"/>
              </a:rPr>
              <a:t>By.XPATH</a:t>
            </a:r>
            <a:r>
              <a:rPr lang="en-GB" b="1" dirty="0">
                <a:latin typeface="Candara"/>
                <a:ea typeface="+mn-lt"/>
                <a:cs typeface="+mn-lt"/>
              </a:rPr>
              <a:t>, '//form[@id='loginForm']/input')</a:t>
            </a:r>
            <a:endParaRPr lang="en-GB" b="1">
              <a:latin typeface="Candara"/>
              <a:cs typeface="Biome Light"/>
            </a:endParaRPr>
          </a:p>
          <a:p>
            <a:pPr marL="285750" indent="-285750">
              <a:buFont typeface="Arial"/>
              <a:buChar char="•"/>
            </a:pPr>
            <a:endParaRPr lang="en-GB" dirty="0">
              <a:latin typeface="Candara"/>
              <a:cs typeface="Calibri"/>
            </a:endParaRPr>
          </a:p>
        </p:txBody>
      </p:sp>
    </p:spTree>
    <p:extLst>
      <p:ext uri="{BB962C8B-B14F-4D97-AF65-F5344CB8AC3E}">
        <p14:creationId xmlns:p14="http://schemas.microsoft.com/office/powerpoint/2010/main" val="3872957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16EF6-67F9-48E8-BE27-FF29D4B40430}"/>
              </a:ext>
            </a:extLst>
          </p:cNvPr>
          <p:cNvSpPr txBox="1"/>
          <p:nvPr/>
        </p:nvSpPr>
        <p:spPr>
          <a:xfrm>
            <a:off x="-772" y="1673"/>
            <a:ext cx="12197979"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FFFFFF"/>
                </a:solidFill>
                <a:latin typeface="Biome Light"/>
                <a:cs typeface="Biome Light"/>
              </a:rPr>
              <a:t>Use of 'By' object to create selectors.</a:t>
            </a:r>
            <a:endParaRPr lang="en-US" dirty="0">
              <a:solidFill>
                <a:srgbClr val="FFFFFF"/>
              </a:solidFill>
            </a:endParaRPr>
          </a:p>
        </p:txBody>
      </p:sp>
      <p:sp>
        <p:nvSpPr>
          <p:cNvPr id="3" name="TextBox 2">
            <a:extLst>
              <a:ext uri="{FF2B5EF4-FFF2-40B4-BE49-F238E27FC236}">
                <a16:creationId xmlns:a16="http://schemas.microsoft.com/office/drawing/2014/main" id="{308EDB0D-AC69-4691-AE9B-10AA69C0BB1E}"/>
              </a:ext>
            </a:extLst>
          </p:cNvPr>
          <p:cNvSpPr txBox="1"/>
          <p:nvPr/>
        </p:nvSpPr>
        <p:spPr>
          <a:xfrm>
            <a:off x="543339" y="1186071"/>
            <a:ext cx="10866782"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Candara"/>
                <a:ea typeface="+mn-lt"/>
                <a:cs typeface="+mn-lt"/>
              </a:rPr>
              <a:t>Locators can also be used to create selectors, using the </a:t>
            </a:r>
            <a:r>
              <a:rPr lang="en-GB" dirty="0" err="1">
                <a:latin typeface="Candara"/>
                <a:ea typeface="+mn-lt"/>
                <a:cs typeface="+mn-lt"/>
              </a:rPr>
              <a:t>find_element</a:t>
            </a:r>
            <a:r>
              <a:rPr lang="en-GB" dirty="0">
                <a:latin typeface="Candara"/>
                <a:ea typeface="+mn-lt"/>
                <a:cs typeface="+mn-lt"/>
              </a:rPr>
              <a:t> WebDriver function: </a:t>
            </a:r>
            <a:endParaRPr lang="en-US" b="1">
              <a:latin typeface="Candara"/>
              <a:ea typeface="+mn-lt"/>
              <a:cs typeface="+mn-lt"/>
            </a:endParaRPr>
          </a:p>
          <a:p>
            <a:pPr>
              <a:buFont typeface="Arial"/>
              <a:buChar char="•"/>
            </a:pPr>
            <a:endParaRPr lang="en-GB" b="1" dirty="0">
              <a:latin typeface="Candara"/>
              <a:ea typeface="+mn-lt"/>
              <a:cs typeface="+mn-lt"/>
            </a:endParaRPr>
          </a:p>
          <a:p>
            <a:pPr>
              <a:buFont typeface="Arial"/>
              <a:buChar char="•"/>
            </a:pPr>
            <a:endParaRPr lang="en-GB" b="1" dirty="0">
              <a:latin typeface="Candara"/>
              <a:ea typeface="+mn-lt"/>
              <a:cs typeface="+mn-lt"/>
            </a:endParaRPr>
          </a:p>
          <a:p>
            <a:r>
              <a:rPr lang="en-GB" b="1" dirty="0">
                <a:latin typeface="Candara"/>
                <a:ea typeface="+mn-lt"/>
                <a:cs typeface="+mn-lt"/>
              </a:rPr>
              <a:t>print</a:t>
            </a:r>
            <a:r>
              <a:rPr lang="en-GB" dirty="0">
                <a:latin typeface="Candara"/>
                <a:ea typeface="+mn-lt"/>
                <a:cs typeface="+mn-lt"/>
              </a:rPr>
              <a:t>( </a:t>
            </a:r>
            <a:r>
              <a:rPr lang="en-GB" dirty="0" err="1">
                <a:latin typeface="Candara"/>
                <a:ea typeface="+mn-lt"/>
                <a:cs typeface="+mn-lt"/>
              </a:rPr>
              <a:t>driver.find_element</a:t>
            </a:r>
            <a:r>
              <a:rPr lang="en-GB" dirty="0">
                <a:latin typeface="Candara"/>
                <a:ea typeface="+mn-lt"/>
                <a:cs typeface="+mn-lt"/>
              </a:rPr>
              <a:t>(By.ID, 'content').text ).  ,,.,…. Locators </a:t>
            </a:r>
            <a:br>
              <a:rPr lang="en-GB" dirty="0">
                <a:latin typeface="Candara"/>
                <a:ea typeface="+mn-lt"/>
                <a:cs typeface="+mn-lt"/>
              </a:rPr>
            </a:br>
            <a:r>
              <a:rPr lang="en-GB" dirty="0">
                <a:latin typeface="Candara"/>
                <a:ea typeface="+mn-lt"/>
                <a:cs typeface="+mn-lt"/>
              </a:rPr>
              <a:t> </a:t>
            </a:r>
            <a:endParaRPr lang="en-GB">
              <a:latin typeface="Candara"/>
              <a:cs typeface="Calibri" panose="020F0502020204030204"/>
            </a:endParaRPr>
          </a:p>
          <a:p>
            <a:endParaRPr lang="en-GB" b="1" dirty="0">
              <a:latin typeface="Candara"/>
              <a:cs typeface="Calibri"/>
            </a:endParaRPr>
          </a:p>
          <a:p>
            <a:pPr marL="285750" indent="-285750">
              <a:buFont typeface="Arial"/>
              <a:buChar char="•"/>
            </a:pPr>
            <a:endParaRPr lang="en-GB" b="1" dirty="0">
              <a:latin typeface="Candara"/>
              <a:cs typeface="Calibri"/>
            </a:endParaRPr>
          </a:p>
          <a:p>
            <a:pPr marL="285750" indent="-285750">
              <a:buFont typeface="Arial"/>
              <a:buChar char="•"/>
            </a:pPr>
            <a:endParaRPr lang="en-GB" b="1" dirty="0">
              <a:latin typeface="Candara"/>
              <a:cs typeface="Calibri"/>
            </a:endParaRPr>
          </a:p>
          <a:p>
            <a:r>
              <a:rPr lang="en-GB" b="1" dirty="0">
                <a:latin typeface="Candara"/>
                <a:cs typeface="Calibri"/>
              </a:rPr>
              <a:t>The above code is similar to the following: </a:t>
            </a:r>
          </a:p>
          <a:p>
            <a:endParaRPr lang="en-GB" b="1" dirty="0">
              <a:latin typeface="Candara"/>
              <a:cs typeface="Calibri"/>
            </a:endParaRPr>
          </a:p>
          <a:p>
            <a:r>
              <a:rPr lang="en-GB" b="1" dirty="0">
                <a:latin typeface="Candara"/>
                <a:ea typeface="+mn-lt"/>
                <a:cs typeface="+mn-lt"/>
              </a:rPr>
              <a:t>print</a:t>
            </a:r>
            <a:r>
              <a:rPr lang="en-GB" dirty="0">
                <a:latin typeface="Candara"/>
                <a:ea typeface="+mn-lt"/>
                <a:cs typeface="+mn-lt"/>
              </a:rPr>
              <a:t>(  </a:t>
            </a:r>
            <a:r>
              <a:rPr lang="en-GB" dirty="0" err="1">
                <a:latin typeface="Candara"/>
                <a:ea typeface="+mn-lt"/>
                <a:cs typeface="+mn-lt"/>
              </a:rPr>
              <a:t>driver.find_element_by_id</a:t>
            </a:r>
            <a:r>
              <a:rPr lang="en-GB" dirty="0">
                <a:latin typeface="Candara"/>
                <a:ea typeface="+mn-lt"/>
                <a:cs typeface="+mn-lt"/>
              </a:rPr>
              <a:t>('content').text ),,,,,,…... Selectors. </a:t>
            </a:r>
            <a:br>
              <a:rPr lang="en-GB" dirty="0">
                <a:latin typeface="Candara"/>
                <a:ea typeface="+mn-lt"/>
                <a:cs typeface="+mn-lt"/>
              </a:rPr>
            </a:br>
            <a:r>
              <a:rPr lang="en-GB" dirty="0">
                <a:latin typeface="Candara"/>
                <a:ea typeface="+mn-lt"/>
                <a:cs typeface="+mn-lt"/>
              </a:rPr>
              <a:t> </a:t>
            </a:r>
          </a:p>
          <a:p>
            <a:endParaRPr lang="en-GB" b="1" dirty="0">
              <a:latin typeface="Candara"/>
              <a:cs typeface="Calibri"/>
            </a:endParaRPr>
          </a:p>
        </p:txBody>
      </p:sp>
    </p:spTree>
    <p:extLst>
      <p:ext uri="{BB962C8B-B14F-4D97-AF65-F5344CB8AC3E}">
        <p14:creationId xmlns:p14="http://schemas.microsoft.com/office/powerpoint/2010/main" val="577173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EDB0D-AC69-4691-AE9B-10AA69C0BB1E}"/>
              </a:ext>
            </a:extLst>
          </p:cNvPr>
          <p:cNvSpPr txBox="1"/>
          <p:nvPr/>
        </p:nvSpPr>
        <p:spPr>
          <a:xfrm>
            <a:off x="543339" y="1186071"/>
            <a:ext cx="1086678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latin typeface="Candara"/>
              <a:ea typeface="+mn-lt"/>
              <a:cs typeface="+mn-lt"/>
            </a:endParaRPr>
          </a:p>
          <a:p>
            <a:r>
              <a:rPr lang="en-GB">
                <a:latin typeface="Candara"/>
                <a:ea typeface="+mn-lt"/>
                <a:cs typeface="+mn-lt"/>
              </a:rPr>
              <a:t>1. driver.find_element_by_class_name('quote')</a:t>
            </a:r>
          </a:p>
          <a:p>
            <a:endParaRPr lang="en-GB" dirty="0">
              <a:latin typeface="Candara"/>
              <a:ea typeface="+mn-lt"/>
              <a:cs typeface="Calibri"/>
            </a:endParaRPr>
          </a:p>
          <a:p>
            <a:r>
              <a:rPr lang="en-GB">
                <a:latin typeface="Candara"/>
                <a:ea typeface="+mn-lt"/>
                <a:cs typeface="Biome Light"/>
              </a:rPr>
              <a:t>2. </a:t>
            </a:r>
            <a:r>
              <a:rPr lang="en-GB">
                <a:latin typeface="Candara"/>
                <a:ea typeface="+mn-lt"/>
                <a:cs typeface="+mn-lt"/>
              </a:rPr>
              <a:t>driver.find_elements_by_class_name('quote')</a:t>
            </a:r>
          </a:p>
          <a:p>
            <a:endParaRPr lang="en-GB" dirty="0">
              <a:latin typeface="Candara"/>
              <a:ea typeface="+mn-lt"/>
              <a:cs typeface="+mn-lt"/>
            </a:endParaRPr>
          </a:p>
          <a:p>
            <a:r>
              <a:rPr lang="en-GB">
                <a:latin typeface="Candara"/>
                <a:ea typeface="+mn-lt"/>
                <a:cs typeface="+mn-lt"/>
              </a:rPr>
              <a:t>3. driver.find_element(By.CLASS_NAME, 'quote')</a:t>
            </a:r>
          </a:p>
          <a:p>
            <a:endParaRPr lang="en-GB" dirty="0">
              <a:latin typeface="Candara"/>
              <a:ea typeface="+mn-lt"/>
              <a:cs typeface="Biome Light"/>
            </a:endParaRPr>
          </a:p>
          <a:p>
            <a:r>
              <a:rPr lang="en-GB">
                <a:latin typeface="Candara"/>
                <a:ea typeface="+mn-lt"/>
                <a:cs typeface="Biome Light"/>
              </a:rPr>
              <a:t>4. </a:t>
            </a:r>
            <a:r>
              <a:rPr lang="en-GB">
                <a:latin typeface="Candara"/>
                <a:ea typeface="+mn-lt"/>
                <a:cs typeface="+mn-lt"/>
              </a:rPr>
              <a:t>driver.find_elements(By.CLASS_NAME, 'quote')</a:t>
            </a:r>
          </a:p>
          <a:p>
            <a:endParaRPr lang="en-GB" dirty="0">
              <a:latin typeface="Candara"/>
              <a:ea typeface="+mn-lt"/>
              <a:cs typeface="+mn-lt"/>
            </a:endParaRPr>
          </a:p>
          <a:p>
            <a:endParaRPr lang="en-GB" dirty="0">
              <a:latin typeface="Candara"/>
              <a:ea typeface="+mn-lt"/>
              <a:cs typeface="Calibri" panose="020F0502020204030204"/>
            </a:endParaRPr>
          </a:p>
          <a:p>
            <a:endParaRPr lang="en-GB" dirty="0">
              <a:latin typeface="Candara"/>
              <a:ea typeface="+mn-lt"/>
              <a:cs typeface="Calibri" panose="020F0502020204030204"/>
            </a:endParaRPr>
          </a:p>
          <a:p>
            <a:endParaRPr lang="en-GB" dirty="0">
              <a:latin typeface="Candara"/>
              <a:ea typeface="+mn-lt"/>
              <a:cs typeface="Calibri" panose="020F0502020204030204"/>
            </a:endParaRPr>
          </a:p>
          <a:p>
            <a:endParaRPr lang="en-GB" dirty="0">
              <a:latin typeface="Candara"/>
              <a:ea typeface="+mn-lt"/>
              <a:cs typeface="Calibri" panose="020F0502020204030204"/>
            </a:endParaRPr>
          </a:p>
          <a:p>
            <a:endParaRPr lang="en-GB" dirty="0">
              <a:latin typeface="Candara"/>
              <a:ea typeface="+mn-lt"/>
              <a:cs typeface="Calibri" panose="020F0502020204030204"/>
            </a:endParaRPr>
          </a:p>
        </p:txBody>
      </p:sp>
      <p:pic>
        <p:nvPicPr>
          <p:cNvPr id="4" name="Picture 4" descr="Text&#10;&#10;Description automatically generated">
            <a:extLst>
              <a:ext uri="{FF2B5EF4-FFF2-40B4-BE49-F238E27FC236}">
                <a16:creationId xmlns:a16="http://schemas.microsoft.com/office/drawing/2014/main" id="{AE22613C-8143-44D2-920E-481E2BCEADBB}"/>
              </a:ext>
            </a:extLst>
          </p:cNvPr>
          <p:cNvPicPr>
            <a:picLocks noChangeAspect="1"/>
          </p:cNvPicPr>
          <p:nvPr/>
        </p:nvPicPr>
        <p:blipFill>
          <a:blip r:embed="rId2"/>
          <a:stretch>
            <a:fillRect/>
          </a:stretch>
        </p:blipFill>
        <p:spPr>
          <a:xfrm>
            <a:off x="6241143" y="1183027"/>
            <a:ext cx="5838844" cy="50034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6178BC45-9574-4988-8952-2DECA14F7DD6}"/>
              </a:ext>
            </a:extLst>
          </p:cNvPr>
          <p:cNvSpPr txBox="1"/>
          <p:nvPr/>
        </p:nvSpPr>
        <p:spPr>
          <a:xfrm>
            <a:off x="-772" y="1674"/>
            <a:ext cx="12191353"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solidFill>
                  <a:srgbClr val="FFFFFF"/>
                </a:solidFill>
                <a:latin typeface="Biome Light"/>
                <a:cs typeface="Biome Light"/>
              </a:rPr>
              <a:t>Several ways to use selector functions</a:t>
            </a:r>
            <a:endParaRPr lang="en-US">
              <a:solidFill>
                <a:srgbClr val="FFFFFF"/>
              </a:solidFill>
              <a:cs typeface="Calibri"/>
            </a:endParaRPr>
          </a:p>
        </p:txBody>
      </p:sp>
    </p:spTree>
    <p:extLst>
      <p:ext uri="{BB962C8B-B14F-4D97-AF65-F5344CB8AC3E}">
        <p14:creationId xmlns:p14="http://schemas.microsoft.com/office/powerpoint/2010/main" val="1591816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EDB0D-AC69-4691-AE9B-10AA69C0BB1E}"/>
              </a:ext>
            </a:extLst>
          </p:cNvPr>
          <p:cNvSpPr txBox="1"/>
          <p:nvPr/>
        </p:nvSpPr>
        <p:spPr>
          <a:xfrm>
            <a:off x="748748" y="1755914"/>
            <a:ext cx="1086678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latin typeface="Candara"/>
                <a:ea typeface="+mn-lt"/>
                <a:cs typeface="+mn-lt"/>
              </a:rPr>
              <a:t>If you still want to use </a:t>
            </a:r>
            <a:r>
              <a:rPr lang="en-GB" sz="2400" err="1">
                <a:latin typeface="Candara"/>
                <a:ea typeface="+mn-lt"/>
                <a:cs typeface="+mn-lt"/>
              </a:rPr>
              <a:t>BeautifulSoup</a:t>
            </a:r>
            <a:r>
              <a:rPr lang="en-GB" sz="2400" dirty="0">
                <a:latin typeface="Candara"/>
                <a:ea typeface="+mn-lt"/>
                <a:cs typeface="+mn-lt"/>
              </a:rPr>
              <a:t> to parse this content, you can, by using Web‐Driver’s </a:t>
            </a:r>
            <a:r>
              <a:rPr lang="en-GB" sz="2400" err="1">
                <a:latin typeface="Candara"/>
                <a:ea typeface="+mn-lt"/>
                <a:cs typeface="+mn-lt"/>
              </a:rPr>
              <a:t>page_source</a:t>
            </a:r>
            <a:r>
              <a:rPr lang="en-GB" sz="2400" dirty="0">
                <a:latin typeface="Candara"/>
                <a:ea typeface="+mn-lt"/>
                <a:cs typeface="+mn-lt"/>
              </a:rPr>
              <a:t> function, which returns the page’s source, as viewed by the DOM at that current time, as a string: </a:t>
            </a:r>
            <a:endParaRPr lang="en-GB" sz="2400">
              <a:latin typeface="Candara"/>
              <a:cs typeface="Calibri"/>
            </a:endParaRPr>
          </a:p>
          <a:p>
            <a:endParaRPr lang="en-GB" sz="2400" dirty="0">
              <a:latin typeface="Candara"/>
              <a:ea typeface="+mn-lt"/>
              <a:cs typeface="+mn-lt"/>
            </a:endParaRPr>
          </a:p>
          <a:p>
            <a:endParaRPr lang="en-GB" sz="2400" dirty="0">
              <a:latin typeface="Candara"/>
              <a:ea typeface="+mn-lt"/>
              <a:cs typeface="+mn-lt"/>
            </a:endParaRPr>
          </a:p>
          <a:p>
            <a:r>
              <a:rPr lang="en-GB" sz="2400" b="1" err="1">
                <a:latin typeface="Candara"/>
                <a:ea typeface="+mn-lt"/>
                <a:cs typeface="+mn-lt"/>
              </a:rPr>
              <a:t>pageSource</a:t>
            </a:r>
            <a:r>
              <a:rPr lang="en-GB" sz="2400" b="1" dirty="0">
                <a:latin typeface="Candara"/>
                <a:ea typeface="+mn-lt"/>
                <a:cs typeface="+mn-lt"/>
              </a:rPr>
              <a:t> = </a:t>
            </a:r>
            <a:r>
              <a:rPr lang="en-GB" sz="2400" b="1" err="1">
                <a:latin typeface="Candara"/>
                <a:ea typeface="+mn-lt"/>
                <a:cs typeface="+mn-lt"/>
              </a:rPr>
              <a:t>driver.page_source</a:t>
            </a:r>
            <a:endParaRPr lang="en-GB" sz="2400" b="1">
              <a:latin typeface="Candara"/>
              <a:ea typeface="+mn-lt"/>
              <a:cs typeface="+mn-lt"/>
            </a:endParaRPr>
          </a:p>
          <a:p>
            <a:br>
              <a:rPr lang="en-GB" sz="2400" b="1" dirty="0">
                <a:latin typeface="Candara"/>
                <a:ea typeface="+mn-lt"/>
                <a:cs typeface="+mn-lt"/>
              </a:rPr>
            </a:br>
            <a:r>
              <a:rPr lang="en-GB" sz="2400" b="1" dirty="0">
                <a:latin typeface="Candara"/>
                <a:ea typeface="+mn-lt"/>
                <a:cs typeface="+mn-lt"/>
              </a:rPr>
              <a:t> bs = </a:t>
            </a:r>
            <a:r>
              <a:rPr lang="en-GB" sz="2400" b="1" err="1">
                <a:latin typeface="Candara"/>
                <a:ea typeface="+mn-lt"/>
                <a:cs typeface="+mn-lt"/>
              </a:rPr>
              <a:t>BeautifulSoup</a:t>
            </a:r>
            <a:r>
              <a:rPr lang="en-GB" sz="2400" b="1" dirty="0">
                <a:latin typeface="Candara"/>
                <a:ea typeface="+mn-lt"/>
                <a:cs typeface="+mn-lt"/>
              </a:rPr>
              <a:t>(</a:t>
            </a:r>
            <a:r>
              <a:rPr lang="en-GB" sz="2400" b="1" err="1">
                <a:latin typeface="Candara"/>
                <a:ea typeface="+mn-lt"/>
                <a:cs typeface="+mn-lt"/>
              </a:rPr>
              <a:t>pageSource</a:t>
            </a:r>
            <a:r>
              <a:rPr lang="en-GB" sz="2400" b="1" dirty="0">
                <a:latin typeface="Candara"/>
                <a:ea typeface="+mn-lt"/>
                <a:cs typeface="+mn-lt"/>
              </a:rPr>
              <a:t>, '</a:t>
            </a:r>
            <a:r>
              <a:rPr lang="en-GB" sz="2400" b="1" err="1">
                <a:latin typeface="Candara"/>
                <a:ea typeface="+mn-lt"/>
                <a:cs typeface="+mn-lt"/>
              </a:rPr>
              <a:t>html.parser</a:t>
            </a:r>
            <a:r>
              <a:rPr lang="en-GB" sz="2400" b="1" dirty="0">
                <a:latin typeface="Candara"/>
                <a:ea typeface="+mn-lt"/>
                <a:cs typeface="+mn-lt"/>
              </a:rPr>
              <a:t>') </a:t>
            </a:r>
            <a:endParaRPr lang="en-GB" sz="2400" b="1" dirty="0">
              <a:latin typeface="Candara"/>
              <a:cs typeface="Calibri"/>
            </a:endParaRPr>
          </a:p>
          <a:p>
            <a:endParaRPr lang="en-GB" sz="2400" dirty="0">
              <a:latin typeface="Candara"/>
              <a:ea typeface="+mn-lt"/>
              <a:cs typeface="+mn-lt"/>
            </a:endParaRPr>
          </a:p>
          <a:p>
            <a:endParaRPr lang="en-GB" sz="2400" b="1" dirty="0">
              <a:latin typeface="Candara"/>
              <a:cs typeface="Calibri"/>
            </a:endParaRPr>
          </a:p>
        </p:txBody>
      </p:sp>
      <p:sp>
        <p:nvSpPr>
          <p:cNvPr id="5" name="TextBox 4">
            <a:extLst>
              <a:ext uri="{FF2B5EF4-FFF2-40B4-BE49-F238E27FC236}">
                <a16:creationId xmlns:a16="http://schemas.microsoft.com/office/drawing/2014/main" id="{57A6DF9F-7857-413C-91D2-0500E2A6ABF4}"/>
              </a:ext>
            </a:extLst>
          </p:cNvPr>
          <p:cNvSpPr txBox="1"/>
          <p:nvPr/>
        </p:nvSpPr>
        <p:spPr>
          <a:xfrm>
            <a:off x="-772" y="1674"/>
            <a:ext cx="12184727"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FFFFFF"/>
                </a:solidFill>
                <a:latin typeface="Biome Light"/>
                <a:cs typeface="Biome Light"/>
              </a:rPr>
              <a:t>Selenium with </a:t>
            </a:r>
            <a:r>
              <a:rPr lang="en-GB" sz="2400" b="1" dirty="0" err="1">
                <a:solidFill>
                  <a:srgbClr val="FFFFFF"/>
                </a:solidFill>
                <a:latin typeface="Biome Light"/>
                <a:cs typeface="Biome Light"/>
              </a:rPr>
              <a:t>BeautifulSoup</a:t>
            </a:r>
            <a:endParaRPr lang="en-US" b="1">
              <a:solidFill>
                <a:srgbClr val="FFFFFF"/>
              </a:solidFill>
              <a:cs typeface="Calibri"/>
            </a:endParaRPr>
          </a:p>
        </p:txBody>
      </p:sp>
    </p:spTree>
    <p:extLst>
      <p:ext uri="{BB962C8B-B14F-4D97-AF65-F5344CB8AC3E}">
        <p14:creationId xmlns:p14="http://schemas.microsoft.com/office/powerpoint/2010/main" val="1823818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16EF6-67F9-48E8-BE27-FF29D4B40430}"/>
              </a:ext>
            </a:extLst>
          </p:cNvPr>
          <p:cNvSpPr txBox="1"/>
          <p:nvPr/>
        </p:nvSpPr>
        <p:spPr>
          <a:xfrm>
            <a:off x="-772" y="1674"/>
            <a:ext cx="12184727"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FFFFFF"/>
                </a:solidFill>
                <a:latin typeface="Biome Light"/>
                <a:cs typeface="Biome Light"/>
              </a:rPr>
              <a:t>Selenium with </a:t>
            </a:r>
            <a:r>
              <a:rPr lang="en-GB" sz="2400" b="1" dirty="0" err="1">
                <a:solidFill>
                  <a:srgbClr val="FFFFFF"/>
                </a:solidFill>
                <a:latin typeface="Biome Light"/>
                <a:cs typeface="Biome Light"/>
              </a:rPr>
              <a:t>BeautifulSoup</a:t>
            </a:r>
            <a:endParaRPr lang="en-US" b="1">
              <a:solidFill>
                <a:srgbClr val="FFFFFF"/>
              </a:solidFill>
              <a:cs typeface="Calibri"/>
            </a:endParaRPr>
          </a:p>
        </p:txBody>
      </p:sp>
      <p:sp>
        <p:nvSpPr>
          <p:cNvPr id="3" name="TextBox 2">
            <a:extLst>
              <a:ext uri="{FF2B5EF4-FFF2-40B4-BE49-F238E27FC236}">
                <a16:creationId xmlns:a16="http://schemas.microsoft.com/office/drawing/2014/main" id="{308EDB0D-AC69-4691-AE9B-10AA69C0BB1E}"/>
              </a:ext>
            </a:extLst>
          </p:cNvPr>
          <p:cNvSpPr txBox="1"/>
          <p:nvPr/>
        </p:nvSpPr>
        <p:spPr>
          <a:xfrm>
            <a:off x="661662" y="1175343"/>
            <a:ext cx="1086678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latin typeface="Candara"/>
                <a:ea typeface="+mn-lt"/>
                <a:cs typeface="+mn-lt"/>
              </a:rPr>
              <a:t>If you still want to use </a:t>
            </a:r>
            <a:r>
              <a:rPr lang="en-GB" sz="2000" err="1">
                <a:latin typeface="Candara"/>
                <a:ea typeface="+mn-lt"/>
                <a:cs typeface="+mn-lt"/>
              </a:rPr>
              <a:t>BeautifulSoup</a:t>
            </a:r>
            <a:r>
              <a:rPr lang="en-GB" sz="2000" dirty="0">
                <a:latin typeface="Candara"/>
                <a:ea typeface="+mn-lt"/>
                <a:cs typeface="+mn-lt"/>
              </a:rPr>
              <a:t> to parse this content, you can, by using Web‐Driver’s </a:t>
            </a:r>
            <a:r>
              <a:rPr lang="en-GB" sz="2000" err="1">
                <a:latin typeface="Candara"/>
                <a:ea typeface="+mn-lt"/>
                <a:cs typeface="+mn-lt"/>
              </a:rPr>
              <a:t>page_source</a:t>
            </a:r>
            <a:r>
              <a:rPr lang="en-GB" sz="2000" dirty="0">
                <a:latin typeface="Candara"/>
                <a:ea typeface="+mn-lt"/>
                <a:cs typeface="+mn-lt"/>
              </a:rPr>
              <a:t> function, which returns the page’s source, as viewed by the DOM at that current time, </a:t>
            </a:r>
            <a:r>
              <a:rPr lang="en-GB" sz="2000">
                <a:latin typeface="Candara"/>
                <a:ea typeface="+mn-lt"/>
                <a:cs typeface="+mn-lt"/>
              </a:rPr>
              <a:t>as a string. </a:t>
            </a:r>
            <a:endParaRPr lang="en-GB" sz="2000" dirty="0">
              <a:latin typeface="Candara"/>
              <a:cs typeface="Calibri"/>
            </a:endParaRPr>
          </a:p>
        </p:txBody>
      </p:sp>
      <p:sp>
        <p:nvSpPr>
          <p:cNvPr id="5" name="TextBox 4">
            <a:extLst>
              <a:ext uri="{FF2B5EF4-FFF2-40B4-BE49-F238E27FC236}">
                <a16:creationId xmlns:a16="http://schemas.microsoft.com/office/drawing/2014/main" id="{49B77368-F7C7-45FE-B613-2C2EF3FAB64E}"/>
              </a:ext>
            </a:extLst>
          </p:cNvPr>
          <p:cNvSpPr txBox="1"/>
          <p:nvPr/>
        </p:nvSpPr>
        <p:spPr>
          <a:xfrm rot="16200000">
            <a:off x="-471714" y="483789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400">
                <a:latin typeface="Biome Light"/>
                <a:cs typeface="Biome Light"/>
              </a:rPr>
              <a:t>Example</a:t>
            </a:r>
            <a:endParaRPr lang="en-US" sz="2400">
              <a:latin typeface="Biome Light"/>
              <a:cs typeface="Biome Light"/>
            </a:endParaRPr>
          </a:p>
        </p:txBody>
      </p:sp>
      <p:pic>
        <p:nvPicPr>
          <p:cNvPr id="6" name="Picture 6" descr="Graphical user interface, text, application, email&#10;&#10;Description automatically generated">
            <a:extLst>
              <a:ext uri="{FF2B5EF4-FFF2-40B4-BE49-F238E27FC236}">
                <a16:creationId xmlns:a16="http://schemas.microsoft.com/office/drawing/2014/main" id="{522A2E70-2205-44B6-87A0-7F7938879096}"/>
              </a:ext>
            </a:extLst>
          </p:cNvPr>
          <p:cNvPicPr>
            <a:picLocks noChangeAspect="1"/>
          </p:cNvPicPr>
          <p:nvPr/>
        </p:nvPicPr>
        <p:blipFill>
          <a:blip r:embed="rId2"/>
          <a:stretch>
            <a:fillRect/>
          </a:stretch>
        </p:blipFill>
        <p:spPr>
          <a:xfrm>
            <a:off x="1270001" y="2250312"/>
            <a:ext cx="9042399" cy="4229717"/>
          </a:xfrm>
          <a:prstGeom prst="rect">
            <a:avLst/>
          </a:prstGeom>
        </p:spPr>
      </p:pic>
    </p:spTree>
    <p:extLst>
      <p:ext uri="{BB962C8B-B14F-4D97-AF65-F5344CB8AC3E}">
        <p14:creationId xmlns:p14="http://schemas.microsoft.com/office/powerpoint/2010/main" val="1657765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16EF6-67F9-48E8-BE27-FF29D4B40430}"/>
              </a:ext>
            </a:extLst>
          </p:cNvPr>
          <p:cNvSpPr txBox="1"/>
          <p:nvPr/>
        </p:nvSpPr>
        <p:spPr>
          <a:xfrm>
            <a:off x="496185" y="306731"/>
            <a:ext cx="107733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latin typeface="Biome Light"/>
                <a:cs typeface="Biome Light"/>
              </a:rPr>
              <a:t>What is JavaScript?</a:t>
            </a:r>
            <a:endParaRPr lang="en-US" b="1">
              <a:cs typeface="Calibri"/>
            </a:endParaRPr>
          </a:p>
        </p:txBody>
      </p:sp>
      <p:sp>
        <p:nvSpPr>
          <p:cNvPr id="3" name="TextBox 2">
            <a:extLst>
              <a:ext uri="{FF2B5EF4-FFF2-40B4-BE49-F238E27FC236}">
                <a16:creationId xmlns:a16="http://schemas.microsoft.com/office/drawing/2014/main" id="{308EDB0D-AC69-4691-AE9B-10AA69C0BB1E}"/>
              </a:ext>
            </a:extLst>
          </p:cNvPr>
          <p:cNvSpPr txBox="1"/>
          <p:nvPr/>
        </p:nvSpPr>
        <p:spPr>
          <a:xfrm>
            <a:off x="497214" y="1807701"/>
            <a:ext cx="1086678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2000" err="1">
                <a:latin typeface="Candara"/>
                <a:ea typeface="+mn-lt"/>
                <a:cs typeface="+mn-lt"/>
              </a:rPr>
              <a:t>Javascript</a:t>
            </a:r>
            <a:r>
              <a:rPr lang="en-GB" sz="2000" dirty="0">
                <a:latin typeface="Candara"/>
                <a:ea typeface="+mn-lt"/>
                <a:cs typeface="+mn-lt"/>
              </a:rPr>
              <a:t> is a dynamic computer programming language. </a:t>
            </a:r>
            <a:endParaRPr lang="en-US" sz="2000">
              <a:latin typeface="Candara"/>
              <a:ea typeface="+mn-lt"/>
              <a:cs typeface="+mn-lt"/>
            </a:endParaRPr>
          </a:p>
          <a:p>
            <a:pPr marL="285750" indent="-285750">
              <a:buFont typeface="Arial"/>
              <a:buChar char="•"/>
            </a:pPr>
            <a:endParaRPr lang="en-GB" sz="2000" dirty="0">
              <a:latin typeface="Candara"/>
              <a:ea typeface="+mn-lt"/>
              <a:cs typeface="+mn-lt"/>
            </a:endParaRPr>
          </a:p>
          <a:p>
            <a:pPr marL="285750" indent="-285750">
              <a:buFont typeface="Arial"/>
              <a:buChar char="•"/>
            </a:pPr>
            <a:r>
              <a:rPr lang="en-GB" sz="2000" dirty="0">
                <a:latin typeface="Candara"/>
                <a:ea typeface="+mn-lt"/>
                <a:cs typeface="+mn-lt"/>
              </a:rPr>
              <a:t>It is lightweight and most commonly used as a part of web pages, whose implementations allow client-side script to interact with the user and make dynamic pages. </a:t>
            </a:r>
            <a:endParaRPr lang="en-US" sz="2000">
              <a:latin typeface="Candara"/>
              <a:ea typeface="+mn-lt"/>
              <a:cs typeface="+mn-lt"/>
            </a:endParaRPr>
          </a:p>
          <a:p>
            <a:pPr marL="285750" indent="-285750">
              <a:buFont typeface="Arial"/>
              <a:buChar char="•"/>
            </a:pPr>
            <a:endParaRPr lang="en-GB" sz="2000" dirty="0">
              <a:latin typeface="Candara"/>
              <a:ea typeface="+mn-lt"/>
              <a:cs typeface="+mn-lt"/>
            </a:endParaRPr>
          </a:p>
          <a:p>
            <a:pPr marL="285750" indent="-285750">
              <a:buFont typeface="Arial"/>
              <a:buChar char="•"/>
            </a:pPr>
            <a:r>
              <a:rPr lang="en-GB" sz="2000" dirty="0">
                <a:latin typeface="Candara"/>
                <a:ea typeface="+mn-lt"/>
                <a:cs typeface="+mn-lt"/>
              </a:rPr>
              <a:t>It is an interpreted programming language with object-oriented capabilities.</a:t>
            </a:r>
            <a:endParaRPr lang="en-GB">
              <a:latin typeface="Candara"/>
            </a:endParaRPr>
          </a:p>
          <a:p>
            <a:pPr marL="285750" indent="-285750">
              <a:buFont typeface="Arial"/>
              <a:buChar char="•"/>
            </a:pPr>
            <a:endParaRPr lang="en-GB" sz="2000" dirty="0">
              <a:latin typeface="Candara"/>
              <a:ea typeface="+mn-lt"/>
              <a:cs typeface="+mn-lt"/>
            </a:endParaRPr>
          </a:p>
          <a:p>
            <a:r>
              <a:rPr lang="en-GB" sz="2000" dirty="0">
                <a:latin typeface="Candara"/>
                <a:ea typeface="+mn-lt"/>
                <a:cs typeface="+mn-lt"/>
              </a:rPr>
              <a:t>JavaScript can be implemented using JavaScript statements that are placed within the HTML tags in </a:t>
            </a:r>
            <a:r>
              <a:rPr lang="en-GB" sz="2000">
                <a:latin typeface="Candara"/>
                <a:ea typeface="+mn-lt"/>
                <a:cs typeface="+mn-lt"/>
              </a:rPr>
              <a:t>a web page. You can place the &lt;script&gt; tags, containing your JavaScript, anywhere within your web </a:t>
            </a:r>
            <a:r>
              <a:rPr lang="en-GB" sz="2000" dirty="0">
                <a:latin typeface="Candara"/>
                <a:ea typeface="+mn-lt"/>
                <a:cs typeface="+mn-lt"/>
              </a:rPr>
              <a:t>page.</a:t>
            </a:r>
          </a:p>
          <a:p>
            <a:endParaRPr lang="en-GB" sz="2000" dirty="0">
              <a:latin typeface="Candara"/>
              <a:cs typeface="Calibri"/>
            </a:endParaRPr>
          </a:p>
          <a:p>
            <a:endParaRPr lang="en-GB" sz="2000" dirty="0">
              <a:latin typeface="Candara"/>
              <a:cs typeface="Calibri"/>
            </a:endParaRPr>
          </a:p>
        </p:txBody>
      </p:sp>
    </p:spTree>
    <p:extLst>
      <p:ext uri="{BB962C8B-B14F-4D97-AF65-F5344CB8AC3E}">
        <p14:creationId xmlns:p14="http://schemas.microsoft.com/office/powerpoint/2010/main" val="2882697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16EF6-67F9-48E8-BE27-FF29D4B40430}"/>
              </a:ext>
            </a:extLst>
          </p:cNvPr>
          <p:cNvSpPr txBox="1"/>
          <p:nvPr/>
        </p:nvSpPr>
        <p:spPr>
          <a:xfrm>
            <a:off x="-772" y="1674"/>
            <a:ext cx="12191353"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solidFill>
                  <a:srgbClr val="FFFFFF"/>
                </a:solidFill>
                <a:latin typeface="Biome Light"/>
                <a:cs typeface="Biome Light"/>
              </a:rPr>
              <a:t>Selenium's wait function.</a:t>
            </a:r>
          </a:p>
        </p:txBody>
      </p:sp>
      <p:sp>
        <p:nvSpPr>
          <p:cNvPr id="3" name="TextBox 2">
            <a:extLst>
              <a:ext uri="{FF2B5EF4-FFF2-40B4-BE49-F238E27FC236}">
                <a16:creationId xmlns:a16="http://schemas.microsoft.com/office/drawing/2014/main" id="{308EDB0D-AC69-4691-AE9B-10AA69C0BB1E}"/>
              </a:ext>
            </a:extLst>
          </p:cNvPr>
          <p:cNvSpPr txBox="1"/>
          <p:nvPr/>
        </p:nvSpPr>
        <p:spPr>
          <a:xfrm>
            <a:off x="661662" y="1175343"/>
            <a:ext cx="1086678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latin typeface="Candara"/>
                <a:ea typeface="+mn-lt"/>
                <a:cs typeface="+mn-lt"/>
              </a:rPr>
              <a:t>An implicit wait makes WebDriver poll the page for a certain amount of time every time when trying to locate an element. </a:t>
            </a:r>
            <a:endParaRPr lang="en-US">
              <a:latin typeface="Candara"/>
              <a:cs typeface="Biome Light"/>
            </a:endParaRPr>
          </a:p>
        </p:txBody>
      </p:sp>
      <p:sp>
        <p:nvSpPr>
          <p:cNvPr id="5" name="TextBox 4">
            <a:extLst>
              <a:ext uri="{FF2B5EF4-FFF2-40B4-BE49-F238E27FC236}">
                <a16:creationId xmlns:a16="http://schemas.microsoft.com/office/drawing/2014/main" id="{49B77368-F7C7-45FE-B613-2C2EF3FAB64E}"/>
              </a:ext>
            </a:extLst>
          </p:cNvPr>
          <p:cNvSpPr txBox="1"/>
          <p:nvPr/>
        </p:nvSpPr>
        <p:spPr>
          <a:xfrm rot="16200000">
            <a:off x="-193418" y="465236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400">
                <a:latin typeface="Biome Light"/>
                <a:cs typeface="Biome Light"/>
              </a:rPr>
              <a:t>Example</a:t>
            </a:r>
            <a:endParaRPr lang="en-US" sz="2400">
              <a:latin typeface="Biome Light"/>
              <a:cs typeface="Biome Light"/>
            </a:endParaRPr>
          </a:p>
        </p:txBody>
      </p:sp>
      <p:pic>
        <p:nvPicPr>
          <p:cNvPr id="4" name="Picture 5" descr="Graphical user interface, text, application, email&#10;&#10;Description automatically generated">
            <a:extLst>
              <a:ext uri="{FF2B5EF4-FFF2-40B4-BE49-F238E27FC236}">
                <a16:creationId xmlns:a16="http://schemas.microsoft.com/office/drawing/2014/main" id="{DC6D7652-24EB-4A1D-8255-AAA2E7DF78A2}"/>
              </a:ext>
            </a:extLst>
          </p:cNvPr>
          <p:cNvPicPr>
            <a:picLocks noChangeAspect="1"/>
          </p:cNvPicPr>
          <p:nvPr/>
        </p:nvPicPr>
        <p:blipFill>
          <a:blip r:embed="rId2"/>
          <a:stretch>
            <a:fillRect/>
          </a:stretch>
        </p:blipFill>
        <p:spPr>
          <a:xfrm>
            <a:off x="1817275" y="2146459"/>
            <a:ext cx="8852006" cy="4486090"/>
          </a:xfrm>
          <a:prstGeom prst="rect">
            <a:avLst/>
          </a:prstGeom>
        </p:spPr>
      </p:pic>
    </p:spTree>
    <p:extLst>
      <p:ext uri="{BB962C8B-B14F-4D97-AF65-F5344CB8AC3E}">
        <p14:creationId xmlns:p14="http://schemas.microsoft.com/office/powerpoint/2010/main" val="200366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16EF6-67F9-48E8-BE27-FF29D4B40430}"/>
              </a:ext>
            </a:extLst>
          </p:cNvPr>
          <p:cNvSpPr txBox="1"/>
          <p:nvPr/>
        </p:nvSpPr>
        <p:spPr>
          <a:xfrm>
            <a:off x="-772" y="1674"/>
            <a:ext cx="12191353"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FFFFFF"/>
                </a:solidFill>
                <a:latin typeface="Biome Light"/>
                <a:cs typeface="Biome Light"/>
              </a:rPr>
              <a:t>Need for a mechanism to check for the existence of elements.</a:t>
            </a:r>
            <a:endParaRPr lang="en-US" b="1">
              <a:solidFill>
                <a:srgbClr val="FFFFFF"/>
              </a:solidFill>
              <a:cs typeface="Calibri"/>
            </a:endParaRPr>
          </a:p>
        </p:txBody>
      </p:sp>
      <p:sp>
        <p:nvSpPr>
          <p:cNvPr id="5" name="TextBox 4">
            <a:extLst>
              <a:ext uri="{FF2B5EF4-FFF2-40B4-BE49-F238E27FC236}">
                <a16:creationId xmlns:a16="http://schemas.microsoft.com/office/drawing/2014/main" id="{E6D058F1-D383-41EC-B37E-B664318B61E1}"/>
              </a:ext>
            </a:extLst>
          </p:cNvPr>
          <p:cNvSpPr txBox="1"/>
          <p:nvPr/>
        </p:nvSpPr>
        <p:spPr>
          <a:xfrm>
            <a:off x="616228" y="4399722"/>
            <a:ext cx="108005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latin typeface="Candara"/>
                <a:ea typeface="+mn-lt"/>
                <a:cs typeface="+mn-lt"/>
              </a:rPr>
              <a:t>Although this solution works, it is somewhat inefficient, and implementing it could cause problems on a large scale. </a:t>
            </a:r>
            <a:endParaRPr lang="en-US" sz="2000">
              <a:latin typeface="Candara"/>
              <a:ea typeface="+mn-lt"/>
              <a:cs typeface="+mn-lt"/>
            </a:endParaRPr>
          </a:p>
          <a:p>
            <a:r>
              <a:rPr lang="en-GB" sz="2000" dirty="0">
                <a:latin typeface="Candara"/>
                <a:ea typeface="+mn-lt"/>
                <a:cs typeface="+mn-lt"/>
              </a:rPr>
              <a:t>Page-load times are inconsistent, depending on the server load at any particular millisecond, and natural variations occur in connection speed. </a:t>
            </a:r>
            <a:endParaRPr lang="en-US" sz="2000">
              <a:latin typeface="Candara"/>
              <a:ea typeface="+mn-lt"/>
              <a:cs typeface="+mn-lt"/>
            </a:endParaRPr>
          </a:p>
          <a:p>
            <a:r>
              <a:rPr lang="en-GB" sz="2000" dirty="0">
                <a:solidFill>
                  <a:srgbClr val="FF0000"/>
                </a:solidFill>
                <a:latin typeface="Candara"/>
                <a:ea typeface="+mn-lt"/>
                <a:cs typeface="+mn-lt"/>
              </a:rPr>
              <a:t>How can we make it more efficient such that it would repeatedly check for the existence of a particular element on a fully loaded page and return only when that element exists? </a:t>
            </a:r>
            <a:endParaRPr lang="en-US" sz="2000">
              <a:solidFill>
                <a:srgbClr val="FF0000"/>
              </a:solidFill>
              <a:latin typeface="Candara"/>
              <a:cs typeface="Calibri"/>
            </a:endParaRPr>
          </a:p>
        </p:txBody>
      </p:sp>
      <p:pic>
        <p:nvPicPr>
          <p:cNvPr id="3" name="Picture 4" descr="Graphical user interface, text, application&#10;&#10;Description automatically generated">
            <a:extLst>
              <a:ext uri="{FF2B5EF4-FFF2-40B4-BE49-F238E27FC236}">
                <a16:creationId xmlns:a16="http://schemas.microsoft.com/office/drawing/2014/main" id="{44B9D483-429C-469C-8ABB-F983A3C4BBBF}"/>
              </a:ext>
            </a:extLst>
          </p:cNvPr>
          <p:cNvPicPr>
            <a:picLocks noChangeAspect="1"/>
          </p:cNvPicPr>
          <p:nvPr/>
        </p:nvPicPr>
        <p:blipFill>
          <a:blip r:embed="rId2"/>
          <a:stretch>
            <a:fillRect/>
          </a:stretch>
        </p:blipFill>
        <p:spPr>
          <a:xfrm>
            <a:off x="2196334" y="566744"/>
            <a:ext cx="6214643" cy="3831483"/>
          </a:xfrm>
          <a:prstGeom prst="rect">
            <a:avLst/>
          </a:prstGeom>
        </p:spPr>
      </p:pic>
    </p:spTree>
    <p:extLst>
      <p:ext uri="{BB962C8B-B14F-4D97-AF65-F5344CB8AC3E}">
        <p14:creationId xmlns:p14="http://schemas.microsoft.com/office/powerpoint/2010/main" val="2914837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16EF6-67F9-48E8-BE27-FF29D4B40430}"/>
              </a:ext>
            </a:extLst>
          </p:cNvPr>
          <p:cNvSpPr txBox="1"/>
          <p:nvPr/>
        </p:nvSpPr>
        <p:spPr>
          <a:xfrm>
            <a:off x="-772" y="1674"/>
            <a:ext cx="12197979"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FFFFFF"/>
                </a:solidFill>
                <a:latin typeface="Biome Light"/>
                <a:cs typeface="Biome Light"/>
              </a:rPr>
              <a:t>Specifying expected conditions</a:t>
            </a:r>
            <a:endParaRPr lang="en-US" b="1">
              <a:solidFill>
                <a:srgbClr val="FFFFFF"/>
              </a:solidFill>
              <a:cs typeface="Calibri"/>
            </a:endParaRPr>
          </a:p>
        </p:txBody>
      </p:sp>
      <p:sp>
        <p:nvSpPr>
          <p:cNvPr id="3" name="TextBox 2">
            <a:extLst>
              <a:ext uri="{FF2B5EF4-FFF2-40B4-BE49-F238E27FC236}">
                <a16:creationId xmlns:a16="http://schemas.microsoft.com/office/drawing/2014/main" id="{308EDB0D-AC69-4691-AE9B-10AA69C0BB1E}"/>
              </a:ext>
            </a:extLst>
          </p:cNvPr>
          <p:cNvSpPr txBox="1"/>
          <p:nvPr/>
        </p:nvSpPr>
        <p:spPr>
          <a:xfrm>
            <a:off x="762000" y="1318592"/>
            <a:ext cx="10866782"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Candara"/>
                <a:ea typeface="+mn-lt"/>
                <a:cs typeface="+mn-lt"/>
              </a:rPr>
              <a:t>Expected conditions can be many things in the Selenium library, including the following: </a:t>
            </a:r>
            <a:endParaRPr lang="en-US">
              <a:latin typeface="Candara"/>
              <a:cs typeface="Biome Light"/>
            </a:endParaRPr>
          </a:p>
          <a:p>
            <a:pPr marL="285750" indent="-285750">
              <a:buFont typeface="Arial"/>
              <a:buChar char="•"/>
            </a:pPr>
            <a:r>
              <a:rPr lang="en-GB" dirty="0">
                <a:latin typeface="Candara"/>
                <a:ea typeface="+mn-lt"/>
                <a:cs typeface="+mn-lt"/>
              </a:rPr>
              <a:t>An alert box pops up. </a:t>
            </a:r>
            <a:endParaRPr lang="en-GB">
              <a:latin typeface="Candara"/>
              <a:cs typeface="Biome Light"/>
            </a:endParaRPr>
          </a:p>
          <a:p>
            <a:pPr marL="285750" indent="-285750">
              <a:buFont typeface="Arial"/>
              <a:buChar char="•"/>
            </a:pPr>
            <a:r>
              <a:rPr lang="en-GB" dirty="0">
                <a:latin typeface="Candara"/>
                <a:ea typeface="+mn-lt"/>
                <a:cs typeface="+mn-lt"/>
              </a:rPr>
              <a:t>An element (such as a text box) is put into a </a:t>
            </a:r>
            <a:r>
              <a:rPr lang="en-GB" i="1" dirty="0">
                <a:latin typeface="Candara"/>
                <a:ea typeface="+mn-lt"/>
                <a:cs typeface="+mn-lt"/>
              </a:rPr>
              <a:t>selected </a:t>
            </a:r>
            <a:r>
              <a:rPr lang="en-GB" dirty="0">
                <a:latin typeface="Candara"/>
                <a:ea typeface="+mn-lt"/>
                <a:cs typeface="+mn-lt"/>
              </a:rPr>
              <a:t>state. </a:t>
            </a:r>
            <a:endParaRPr lang="en-GB">
              <a:latin typeface="Candara"/>
              <a:cs typeface="Biome Light"/>
            </a:endParaRPr>
          </a:p>
          <a:p>
            <a:pPr marL="285750" indent="-285750">
              <a:buFont typeface="Arial"/>
              <a:buChar char="•"/>
            </a:pPr>
            <a:r>
              <a:rPr lang="en-GB" dirty="0">
                <a:latin typeface="Candara"/>
                <a:ea typeface="+mn-lt"/>
                <a:cs typeface="+mn-lt"/>
              </a:rPr>
              <a:t>The page’s title changes, or text is now displayed on the page or in a specific element. </a:t>
            </a:r>
            <a:endParaRPr lang="en-GB">
              <a:latin typeface="Candara"/>
              <a:cs typeface="Biome Light"/>
            </a:endParaRPr>
          </a:p>
          <a:p>
            <a:pPr marL="285750" indent="-285750">
              <a:buFont typeface="Arial"/>
              <a:buChar char="•"/>
            </a:pPr>
            <a:r>
              <a:rPr lang="en-GB" dirty="0">
                <a:latin typeface="Candara"/>
                <a:ea typeface="+mn-lt"/>
                <a:cs typeface="+mn-lt"/>
              </a:rPr>
              <a:t>An element is now visible to the DOM, or an element disappears from the DOM. </a:t>
            </a:r>
            <a:endParaRPr lang="en-US">
              <a:latin typeface="Candara"/>
              <a:cs typeface="Biome Light"/>
            </a:endParaRPr>
          </a:p>
          <a:p>
            <a:endParaRPr lang="en-GB" dirty="0">
              <a:latin typeface="Candara"/>
              <a:cs typeface="Calibri"/>
            </a:endParaRPr>
          </a:p>
          <a:p>
            <a:r>
              <a:rPr lang="en-GB" dirty="0">
                <a:latin typeface="Candara"/>
                <a:ea typeface="+mn-lt"/>
                <a:cs typeface="+mn-lt"/>
              </a:rPr>
              <a:t>Most of these expected conditions require that you specify an element to watch for. </a:t>
            </a:r>
          </a:p>
          <a:p>
            <a:r>
              <a:rPr lang="en-GB" dirty="0">
                <a:latin typeface="Candara"/>
                <a:ea typeface="+mn-lt"/>
                <a:cs typeface="+mn-lt"/>
              </a:rPr>
              <a:t>Elements are specified using locators. </a:t>
            </a:r>
            <a:endParaRPr lang="en-GB">
              <a:latin typeface="Candara"/>
              <a:cs typeface="Biome Light"/>
            </a:endParaRPr>
          </a:p>
          <a:p>
            <a:r>
              <a:rPr lang="en-GB" dirty="0">
                <a:latin typeface="Candara"/>
                <a:ea typeface="+mn-lt"/>
                <a:cs typeface="+mn-lt"/>
              </a:rPr>
              <a:t>A </a:t>
            </a:r>
            <a:r>
              <a:rPr lang="en-GB" i="1" dirty="0">
                <a:latin typeface="Candara"/>
                <a:ea typeface="+mn-lt"/>
                <a:cs typeface="+mn-lt"/>
              </a:rPr>
              <a:t>locator </a:t>
            </a:r>
            <a:r>
              <a:rPr lang="en-GB" dirty="0">
                <a:latin typeface="Candara"/>
                <a:ea typeface="+mn-lt"/>
                <a:cs typeface="+mn-lt"/>
              </a:rPr>
              <a:t>is an abstract query language, using the By object, which can be used in a variety of ways, including how to make selectors. </a:t>
            </a:r>
            <a:endParaRPr lang="en-GB">
              <a:latin typeface="Candara"/>
              <a:cs typeface="Biome Light"/>
            </a:endParaRPr>
          </a:p>
          <a:p>
            <a:endParaRPr lang="en-GB" dirty="0">
              <a:latin typeface="Candara"/>
              <a:cs typeface="Calibri"/>
            </a:endParaRPr>
          </a:p>
          <a:p>
            <a:r>
              <a:rPr lang="en-GB" dirty="0">
                <a:latin typeface="Candara"/>
                <a:cs typeface="Calibri"/>
              </a:rPr>
              <a:t>You can use the following code to import Expected conditions in your python program. </a:t>
            </a:r>
          </a:p>
          <a:p>
            <a:r>
              <a:rPr lang="en-GB" b="1" dirty="0">
                <a:latin typeface="Candara"/>
                <a:ea typeface="+mn-lt"/>
                <a:cs typeface="+mn-lt"/>
              </a:rPr>
              <a:t>from </a:t>
            </a:r>
            <a:r>
              <a:rPr lang="en-GB" b="1" dirty="0" err="1">
                <a:latin typeface="Candara"/>
                <a:ea typeface="+mn-lt"/>
                <a:cs typeface="+mn-lt"/>
              </a:rPr>
              <a:t>selenium.webdriver.support</a:t>
            </a:r>
            <a:r>
              <a:rPr lang="en-GB" b="1" dirty="0">
                <a:latin typeface="Candara"/>
                <a:ea typeface="+mn-lt"/>
                <a:cs typeface="+mn-lt"/>
              </a:rPr>
              <a:t> import </a:t>
            </a:r>
            <a:r>
              <a:rPr lang="en-GB" dirty="0" err="1">
                <a:latin typeface="Candara"/>
                <a:ea typeface="+mn-lt"/>
                <a:cs typeface="+mn-lt"/>
              </a:rPr>
              <a:t>expected_conditions</a:t>
            </a:r>
            <a:r>
              <a:rPr lang="en-GB" dirty="0">
                <a:latin typeface="Candara"/>
                <a:ea typeface="+mn-lt"/>
                <a:cs typeface="+mn-lt"/>
              </a:rPr>
              <a:t> </a:t>
            </a:r>
            <a:r>
              <a:rPr lang="en-GB" b="1" dirty="0">
                <a:latin typeface="Candara"/>
                <a:ea typeface="+mn-lt"/>
                <a:cs typeface="+mn-lt"/>
              </a:rPr>
              <a:t>as </a:t>
            </a:r>
            <a:r>
              <a:rPr lang="en-GB" dirty="0">
                <a:latin typeface="Candara"/>
                <a:ea typeface="+mn-lt"/>
                <a:cs typeface="+mn-lt"/>
              </a:rPr>
              <a:t>EC </a:t>
            </a:r>
            <a:endParaRPr lang="en-GB" dirty="0">
              <a:latin typeface="Candara"/>
              <a:cs typeface="Biome Light"/>
            </a:endParaRPr>
          </a:p>
          <a:p>
            <a:endParaRPr lang="en-GB" dirty="0">
              <a:latin typeface="Candara"/>
              <a:cs typeface="Calibri"/>
            </a:endParaRPr>
          </a:p>
          <a:p>
            <a:r>
              <a:rPr lang="en-GB" dirty="0">
                <a:latin typeface="Candara"/>
                <a:cs typeface="Calibri"/>
              </a:rPr>
              <a:t>Example:</a:t>
            </a:r>
          </a:p>
          <a:p>
            <a:r>
              <a:rPr lang="en-GB" dirty="0">
                <a:latin typeface="Candara"/>
                <a:ea typeface="+mn-lt"/>
                <a:cs typeface="+mn-lt"/>
              </a:rPr>
              <a:t>In the following code, a locator is used to find elements with the ID </a:t>
            </a:r>
            <a:r>
              <a:rPr lang="en-GB" dirty="0" err="1">
                <a:latin typeface="Candara"/>
                <a:ea typeface="+mn-lt"/>
                <a:cs typeface="+mn-lt"/>
              </a:rPr>
              <a:t>loadedButton</a:t>
            </a:r>
            <a:r>
              <a:rPr lang="en-GB" dirty="0">
                <a:latin typeface="Candara"/>
                <a:ea typeface="+mn-lt"/>
                <a:cs typeface="+mn-lt"/>
              </a:rPr>
              <a:t>:</a:t>
            </a:r>
          </a:p>
          <a:p>
            <a:endParaRPr lang="en-GB" dirty="0">
              <a:latin typeface="Candara"/>
              <a:ea typeface="+mn-lt"/>
              <a:cs typeface="+mn-lt"/>
            </a:endParaRPr>
          </a:p>
          <a:p>
            <a:r>
              <a:rPr lang="en-GB" b="1" dirty="0">
                <a:latin typeface="Candara"/>
                <a:ea typeface="+mn-lt"/>
                <a:cs typeface="+mn-lt"/>
              </a:rPr>
              <a:t> </a:t>
            </a:r>
            <a:r>
              <a:rPr lang="en-GB" b="1" dirty="0" err="1">
                <a:latin typeface="Candara"/>
                <a:ea typeface="+mn-lt"/>
                <a:cs typeface="+mn-lt"/>
              </a:rPr>
              <a:t>EC.presence_of_element_located</a:t>
            </a:r>
            <a:r>
              <a:rPr lang="en-GB" b="1" dirty="0">
                <a:latin typeface="Candara"/>
                <a:ea typeface="+mn-lt"/>
                <a:cs typeface="+mn-lt"/>
              </a:rPr>
              <a:t>(By.ID, '</a:t>
            </a:r>
            <a:r>
              <a:rPr lang="en-GB" b="1" dirty="0" err="1">
                <a:latin typeface="Candara"/>
                <a:ea typeface="+mn-lt"/>
                <a:cs typeface="+mn-lt"/>
              </a:rPr>
              <a:t>loadedButton</a:t>
            </a:r>
            <a:r>
              <a:rPr lang="en-GB" b="1" dirty="0">
                <a:latin typeface="Candara"/>
                <a:ea typeface="+mn-lt"/>
                <a:cs typeface="+mn-lt"/>
              </a:rPr>
              <a:t>')</a:t>
            </a:r>
            <a:endParaRPr lang="en-GB" b="1" dirty="0">
              <a:latin typeface="Candara"/>
              <a:cs typeface="Calibri"/>
            </a:endParaRPr>
          </a:p>
        </p:txBody>
      </p:sp>
    </p:spTree>
    <p:extLst>
      <p:ext uri="{BB962C8B-B14F-4D97-AF65-F5344CB8AC3E}">
        <p14:creationId xmlns:p14="http://schemas.microsoft.com/office/powerpoint/2010/main" val="551554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Graphical user interface, text, application, email&#10;&#10;Description automatically generated">
            <a:extLst>
              <a:ext uri="{FF2B5EF4-FFF2-40B4-BE49-F238E27FC236}">
                <a16:creationId xmlns:a16="http://schemas.microsoft.com/office/drawing/2014/main" id="{6940FF80-FB0B-4FBE-9426-EC93BE428D7E}"/>
              </a:ext>
            </a:extLst>
          </p:cNvPr>
          <p:cNvPicPr>
            <a:picLocks noChangeAspect="1"/>
          </p:cNvPicPr>
          <p:nvPr/>
        </p:nvPicPr>
        <p:blipFill>
          <a:blip r:embed="rId2"/>
          <a:stretch>
            <a:fillRect/>
          </a:stretch>
        </p:blipFill>
        <p:spPr>
          <a:xfrm>
            <a:off x="152401" y="663298"/>
            <a:ext cx="10901081" cy="5326497"/>
          </a:xfrm>
          <a:prstGeom prst="rect">
            <a:avLst/>
          </a:prstGeom>
        </p:spPr>
      </p:pic>
      <p:sp>
        <p:nvSpPr>
          <p:cNvPr id="2" name="TextBox 1">
            <a:extLst>
              <a:ext uri="{FF2B5EF4-FFF2-40B4-BE49-F238E27FC236}">
                <a16:creationId xmlns:a16="http://schemas.microsoft.com/office/drawing/2014/main" id="{02116EF6-67F9-48E8-BE27-FF29D4B40430}"/>
              </a:ext>
            </a:extLst>
          </p:cNvPr>
          <p:cNvSpPr txBox="1"/>
          <p:nvPr/>
        </p:nvSpPr>
        <p:spPr>
          <a:xfrm>
            <a:off x="-772" y="1674"/>
            <a:ext cx="12197979"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solidFill>
                  <a:srgbClr val="FFFFFF"/>
                </a:solidFill>
                <a:latin typeface="Biome Light"/>
                <a:cs typeface="Biome Light"/>
              </a:rPr>
              <a:t>Example: Working with Expected Condition.</a:t>
            </a:r>
            <a:endParaRPr lang="en-US">
              <a:solidFill>
                <a:srgbClr val="FFFFFF"/>
              </a:solidFill>
            </a:endParaRPr>
          </a:p>
        </p:txBody>
      </p:sp>
      <p:sp>
        <p:nvSpPr>
          <p:cNvPr id="7" name="TextBox 6">
            <a:extLst>
              <a:ext uri="{FF2B5EF4-FFF2-40B4-BE49-F238E27FC236}">
                <a16:creationId xmlns:a16="http://schemas.microsoft.com/office/drawing/2014/main" id="{BB8B0609-9BFD-4EE1-B7F7-D22043278DFB}"/>
              </a:ext>
            </a:extLst>
          </p:cNvPr>
          <p:cNvSpPr txBox="1"/>
          <p:nvPr/>
        </p:nvSpPr>
        <p:spPr>
          <a:xfrm>
            <a:off x="7394434" y="6146838"/>
            <a:ext cx="50755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rPr>
              <a:t>What happens if we change this argument to 1 ? </a:t>
            </a:r>
            <a:endParaRPr lang="en-GB">
              <a:solidFill>
                <a:srgbClr val="FF0000"/>
              </a:solidFill>
              <a:cs typeface="Calibri"/>
            </a:endParaRPr>
          </a:p>
          <a:p>
            <a:r>
              <a:rPr lang="en-GB">
                <a:solidFill>
                  <a:srgbClr val="FF0000"/>
                </a:solidFill>
                <a:cs typeface="Calibri"/>
              </a:rPr>
              <a:t>Can you explain why we get different output ? </a:t>
            </a:r>
          </a:p>
        </p:txBody>
      </p:sp>
      <p:cxnSp>
        <p:nvCxnSpPr>
          <p:cNvPr id="8" name="Straight Arrow Connector 7">
            <a:extLst>
              <a:ext uri="{FF2B5EF4-FFF2-40B4-BE49-F238E27FC236}">
                <a16:creationId xmlns:a16="http://schemas.microsoft.com/office/drawing/2014/main" id="{8AAD7000-C2BB-403D-87A4-08DF733BC47C}"/>
              </a:ext>
            </a:extLst>
          </p:cNvPr>
          <p:cNvCxnSpPr/>
          <p:nvPr/>
        </p:nvCxnSpPr>
        <p:spPr>
          <a:xfrm flipH="1" flipV="1">
            <a:off x="6158639" y="3727949"/>
            <a:ext cx="1179442" cy="22396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004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11C701-CEAD-4595-B2C9-9C80BEB2D890}"/>
              </a:ext>
            </a:extLst>
          </p:cNvPr>
          <p:cNvSpPr txBox="1"/>
          <p:nvPr/>
        </p:nvSpPr>
        <p:spPr>
          <a:xfrm>
            <a:off x="762000" y="1318592"/>
            <a:ext cx="1086678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Candara"/>
                <a:ea typeface="+mn-lt"/>
                <a:cs typeface="+mn-lt"/>
              </a:rPr>
              <a:t>Regarding cookies: </a:t>
            </a:r>
            <a:endParaRPr lang="en-US">
              <a:latin typeface="Candara"/>
              <a:ea typeface="+mn-lt"/>
              <a:cs typeface="+mn-lt"/>
            </a:endParaRPr>
          </a:p>
          <a:p>
            <a:endParaRPr lang="en-GB" dirty="0">
              <a:latin typeface="Candara"/>
              <a:ea typeface="+mn-lt"/>
              <a:cs typeface="+mn-lt"/>
            </a:endParaRPr>
          </a:p>
          <a:p>
            <a:r>
              <a:rPr lang="en-GB">
                <a:latin typeface="Candara"/>
                <a:ea typeface="+mn-lt"/>
                <a:cs typeface="+mn-lt"/>
              </a:rPr>
              <a:t>Since Selenium uses a real browser — we don’t need to worry about cookie management ourselves. </a:t>
            </a:r>
            <a:endParaRPr lang="en-US">
              <a:latin typeface="Candara"/>
              <a:ea typeface="+mn-lt"/>
              <a:cs typeface="+mn-lt"/>
            </a:endParaRPr>
          </a:p>
          <a:p>
            <a:endParaRPr lang="en-GB" dirty="0">
              <a:latin typeface="Candara"/>
              <a:ea typeface="+mn-lt"/>
              <a:cs typeface="+mn-lt"/>
            </a:endParaRPr>
          </a:p>
          <a:p>
            <a:r>
              <a:rPr lang="en-GB">
                <a:latin typeface="Candara"/>
                <a:ea typeface="+mn-lt"/>
                <a:cs typeface="+mn-lt"/>
              </a:rPr>
              <a:t>If you want to output the cookies currently available, you can call the get_cookies method on a WebDriver object. </a:t>
            </a:r>
            <a:endParaRPr lang="en-US">
              <a:latin typeface="Candara"/>
              <a:ea typeface="+mn-lt"/>
              <a:cs typeface="+mn-lt"/>
            </a:endParaRPr>
          </a:p>
          <a:p>
            <a:endParaRPr lang="en-GB" dirty="0">
              <a:latin typeface="Candara"/>
              <a:ea typeface="+mn-lt"/>
              <a:cs typeface="+mn-lt"/>
            </a:endParaRPr>
          </a:p>
          <a:p>
            <a:r>
              <a:rPr lang="en-GB">
                <a:latin typeface="Candara"/>
                <a:ea typeface="+mn-lt"/>
                <a:cs typeface="+mn-lt"/>
              </a:rPr>
              <a:t>The add_cookie method allows you to set a new cookie (it expects a dictionary with “name” and “value” keys as its argument). </a:t>
            </a:r>
            <a:endParaRPr lang="en-US">
              <a:latin typeface="Candara"/>
              <a:cs typeface="Calibri"/>
            </a:endParaRPr>
          </a:p>
          <a:p>
            <a:endParaRPr lang="en-GB" dirty="0">
              <a:latin typeface="Candara"/>
              <a:cs typeface="Calibri"/>
            </a:endParaRPr>
          </a:p>
        </p:txBody>
      </p:sp>
      <p:sp>
        <p:nvSpPr>
          <p:cNvPr id="6" name="TextBox 5">
            <a:extLst>
              <a:ext uri="{FF2B5EF4-FFF2-40B4-BE49-F238E27FC236}">
                <a16:creationId xmlns:a16="http://schemas.microsoft.com/office/drawing/2014/main" id="{B8FD4EFC-4FE6-48E8-A55E-5ACA521C93EC}"/>
              </a:ext>
            </a:extLst>
          </p:cNvPr>
          <p:cNvSpPr txBox="1"/>
          <p:nvPr/>
        </p:nvSpPr>
        <p:spPr>
          <a:xfrm>
            <a:off x="775252" y="5068957"/>
            <a:ext cx="1085353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Biome Light"/>
                <a:cs typeface="Biome Light"/>
              </a:rPr>
              <a:t>Example: </a:t>
            </a:r>
          </a:p>
          <a:p>
            <a:endParaRPr lang="en-GB" dirty="0">
              <a:latin typeface="Biome Light"/>
              <a:cs typeface="Calibri"/>
            </a:endParaRPr>
          </a:p>
          <a:p>
            <a:r>
              <a:rPr lang="en-GB">
                <a:latin typeface="Biome Light"/>
                <a:ea typeface="+mn-lt"/>
                <a:cs typeface="+mn-lt"/>
              </a:rPr>
              <a:t>driver.add_cookie({"name": "foo", "value": "bar"})</a:t>
            </a:r>
            <a:endParaRPr lang="en-GB">
              <a:latin typeface="Biome Light"/>
              <a:cs typeface="Biome Light"/>
            </a:endParaRPr>
          </a:p>
        </p:txBody>
      </p:sp>
      <p:sp>
        <p:nvSpPr>
          <p:cNvPr id="4" name="TextBox 3">
            <a:extLst>
              <a:ext uri="{FF2B5EF4-FFF2-40B4-BE49-F238E27FC236}">
                <a16:creationId xmlns:a16="http://schemas.microsoft.com/office/drawing/2014/main" id="{94427101-AE0C-47CF-95EF-6D8B95C26123}"/>
              </a:ext>
            </a:extLst>
          </p:cNvPr>
          <p:cNvSpPr txBox="1"/>
          <p:nvPr/>
        </p:nvSpPr>
        <p:spPr>
          <a:xfrm>
            <a:off x="-772" y="1674"/>
            <a:ext cx="12191353"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solidFill>
                  <a:srgbClr val="FFFFFF"/>
                </a:solidFill>
                <a:latin typeface="Biome Light"/>
                <a:cs typeface="Biome Light"/>
              </a:rPr>
              <a:t>More on Selenium</a:t>
            </a:r>
            <a:endParaRPr lang="en-US">
              <a:solidFill>
                <a:srgbClr val="FFFFFF"/>
              </a:solidFill>
            </a:endParaRPr>
          </a:p>
        </p:txBody>
      </p:sp>
    </p:spTree>
    <p:extLst>
      <p:ext uri="{BB962C8B-B14F-4D97-AF65-F5344CB8AC3E}">
        <p14:creationId xmlns:p14="http://schemas.microsoft.com/office/powerpoint/2010/main" val="16657182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11C701-CEAD-4595-B2C9-9C80BEB2D890}"/>
              </a:ext>
            </a:extLst>
          </p:cNvPr>
          <p:cNvSpPr txBox="1"/>
          <p:nvPr/>
        </p:nvSpPr>
        <p:spPr>
          <a:xfrm>
            <a:off x="390939" y="1716157"/>
            <a:ext cx="1086678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Candara"/>
                <a:ea typeface="+mn-lt"/>
                <a:cs typeface="+mn-lt"/>
              </a:rPr>
              <a:t>Every time you retrieve elements using the find_element_by_* and find_elements_ by_* methods (or the general-purpose find_element and find_elements methods), Selenium will return </a:t>
            </a:r>
            <a:r>
              <a:rPr lang="en-GB" b="1">
                <a:latin typeface="Candara"/>
                <a:ea typeface="+mn-lt"/>
                <a:cs typeface="+mn-lt"/>
              </a:rPr>
              <a:t>WebElement </a:t>
            </a:r>
            <a:r>
              <a:rPr lang="en-GB">
                <a:latin typeface="Candara"/>
                <a:ea typeface="+mn-lt"/>
                <a:cs typeface="+mn-lt"/>
              </a:rPr>
              <a:t>objects. </a:t>
            </a:r>
            <a:endParaRPr lang="en-US">
              <a:latin typeface="Candara"/>
              <a:ea typeface="+mn-lt"/>
              <a:cs typeface="Biome Light"/>
            </a:endParaRPr>
          </a:p>
          <a:p>
            <a:endParaRPr lang="en-GB" dirty="0">
              <a:latin typeface="Candara"/>
              <a:ea typeface="+mn-lt"/>
              <a:cs typeface="+mn-lt"/>
            </a:endParaRPr>
          </a:p>
          <a:p>
            <a:r>
              <a:rPr lang="en-GB">
                <a:latin typeface="Candara"/>
                <a:ea typeface="+mn-lt"/>
                <a:cs typeface="+mn-lt"/>
              </a:rPr>
              <a:t>You can use </a:t>
            </a:r>
            <a:r>
              <a:rPr lang="en-GB" dirty="0">
                <a:latin typeface="Candara"/>
                <a:ea typeface="+mn-lt"/>
                <a:cs typeface="+mn-lt"/>
              </a:rPr>
              <a:t>a number of</a:t>
            </a:r>
            <a:r>
              <a:rPr lang="en-GB">
                <a:latin typeface="Candara"/>
                <a:ea typeface="+mn-lt"/>
                <a:cs typeface="+mn-lt"/>
              </a:rPr>
              <a:t> methods and attributes to access and manipulate WebElement objects.  </a:t>
            </a:r>
            <a:endParaRPr lang="en-US">
              <a:latin typeface="Candara"/>
              <a:cs typeface="Biome Light"/>
            </a:endParaRPr>
          </a:p>
          <a:p>
            <a:endParaRPr lang="en-GB" dirty="0">
              <a:latin typeface="Candara"/>
              <a:cs typeface="Calibri"/>
            </a:endParaRPr>
          </a:p>
          <a:p>
            <a:r>
              <a:rPr lang="en-GB">
                <a:latin typeface="Candara"/>
                <a:ea typeface="+mn-lt"/>
                <a:cs typeface="+mn-lt"/>
              </a:rPr>
              <a:t>You can use the find_element_by_* and find_ elements_by_* methods (or the general-purpose </a:t>
            </a:r>
            <a:r>
              <a:rPr lang="en-GB" dirty="0">
                <a:latin typeface="Candara"/>
                <a:ea typeface="+mn-lt"/>
                <a:cs typeface="+mn-lt"/>
              </a:rPr>
              <a:t>find_element and find_elements methods) again on a WebElement object to start a new search for an element starting from the current element, just like we could in Beautiful Soup. This is helpful to retrieve </a:t>
            </a:r>
            <a:r>
              <a:rPr lang="en-GB" b="1" dirty="0">
                <a:latin typeface="Candara"/>
                <a:ea typeface="+mn-lt"/>
                <a:cs typeface="+mn-lt"/>
              </a:rPr>
              <a:t>nested elements</a:t>
            </a:r>
            <a:r>
              <a:rPr lang="en-GB" dirty="0">
                <a:latin typeface="Candara"/>
                <a:ea typeface="+mn-lt"/>
                <a:cs typeface="+mn-lt"/>
              </a:rPr>
              <a:t> in the page. </a:t>
            </a:r>
            <a:endParaRPr lang="en-GB">
              <a:latin typeface="Candara"/>
            </a:endParaRPr>
          </a:p>
          <a:p>
            <a:endParaRPr lang="en-GB" dirty="0">
              <a:latin typeface="Candara"/>
              <a:cs typeface="Calibri"/>
            </a:endParaRPr>
          </a:p>
          <a:p>
            <a:endParaRPr lang="en-GB" dirty="0">
              <a:latin typeface="Candara"/>
              <a:cs typeface="Calibri"/>
            </a:endParaRPr>
          </a:p>
        </p:txBody>
      </p:sp>
      <p:sp>
        <p:nvSpPr>
          <p:cNvPr id="5" name="TextBox 4">
            <a:extLst>
              <a:ext uri="{FF2B5EF4-FFF2-40B4-BE49-F238E27FC236}">
                <a16:creationId xmlns:a16="http://schemas.microsoft.com/office/drawing/2014/main" id="{17C4D6E3-FF00-48C6-B7A2-349E14BBC54E}"/>
              </a:ext>
            </a:extLst>
          </p:cNvPr>
          <p:cNvSpPr txBox="1"/>
          <p:nvPr/>
        </p:nvSpPr>
        <p:spPr>
          <a:xfrm>
            <a:off x="-772" y="1674"/>
            <a:ext cx="12191353"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solidFill>
                  <a:srgbClr val="FFFFFF"/>
                </a:solidFill>
                <a:latin typeface="Biome Light"/>
                <a:cs typeface="Biome Light"/>
              </a:rPr>
              <a:t>More on Selenium</a:t>
            </a:r>
            <a:endParaRPr lang="en-US">
              <a:solidFill>
                <a:srgbClr val="FFFFFF"/>
              </a:solidFill>
            </a:endParaRPr>
          </a:p>
        </p:txBody>
      </p:sp>
    </p:spTree>
    <p:extLst>
      <p:ext uri="{BB962C8B-B14F-4D97-AF65-F5344CB8AC3E}">
        <p14:creationId xmlns:p14="http://schemas.microsoft.com/office/powerpoint/2010/main" val="1631857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11C701-CEAD-4595-B2C9-9C80BEB2D890}"/>
              </a:ext>
            </a:extLst>
          </p:cNvPr>
          <p:cNvSpPr txBox="1"/>
          <p:nvPr/>
        </p:nvSpPr>
        <p:spPr>
          <a:xfrm>
            <a:off x="470452" y="1192697"/>
            <a:ext cx="10866782"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Candara"/>
                <a:cs typeface="Calibri"/>
              </a:rPr>
              <a:t>You can use following methods on </a:t>
            </a:r>
            <a:r>
              <a:rPr lang="en-GB" b="1">
                <a:latin typeface="Candara"/>
                <a:cs typeface="Calibri"/>
              </a:rPr>
              <a:t>WebElement </a:t>
            </a:r>
            <a:r>
              <a:rPr lang="en-GB">
                <a:latin typeface="Candara"/>
                <a:cs typeface="Calibri"/>
              </a:rPr>
              <a:t>objects: </a:t>
            </a:r>
          </a:p>
          <a:p>
            <a:endParaRPr lang="en-GB" dirty="0">
              <a:latin typeface="Candara"/>
              <a:cs typeface="Calibri"/>
            </a:endParaRPr>
          </a:p>
          <a:p>
            <a:endParaRPr lang="en-GB" dirty="0">
              <a:latin typeface="Candara"/>
              <a:ea typeface="+mn-lt"/>
              <a:cs typeface="+mn-lt"/>
            </a:endParaRPr>
          </a:p>
          <a:p>
            <a:pPr marL="285750" indent="-285750">
              <a:buFont typeface="Arial"/>
              <a:buChar char="•"/>
            </a:pPr>
            <a:r>
              <a:rPr lang="en-GB">
                <a:latin typeface="Candara"/>
                <a:ea typeface="+mn-lt"/>
                <a:cs typeface="+mn-lt"/>
              </a:rPr>
              <a:t>The </a:t>
            </a:r>
            <a:r>
              <a:rPr lang="en-GB" b="1">
                <a:latin typeface="Candara"/>
                <a:ea typeface="+mn-lt"/>
                <a:cs typeface="+mn-lt"/>
              </a:rPr>
              <a:t>click </a:t>
            </a:r>
            <a:r>
              <a:rPr lang="en-GB">
                <a:latin typeface="Candara"/>
                <a:ea typeface="+mn-lt"/>
                <a:cs typeface="+mn-lt"/>
              </a:rPr>
              <a:t>method clicks the element. </a:t>
            </a:r>
          </a:p>
          <a:p>
            <a:pPr marL="285750" indent="-285750">
              <a:buFont typeface="Arial"/>
              <a:buChar char="•"/>
            </a:pPr>
            <a:endParaRPr lang="en-GB" dirty="0">
              <a:latin typeface="Candara"/>
              <a:ea typeface="+mn-lt"/>
              <a:cs typeface="+mn-lt"/>
            </a:endParaRPr>
          </a:p>
          <a:p>
            <a:pPr marL="285750" indent="-285750">
              <a:buFont typeface="Arial"/>
              <a:buChar char="•"/>
            </a:pPr>
            <a:r>
              <a:rPr lang="en-GB">
                <a:latin typeface="Candara"/>
                <a:ea typeface="+mn-lt"/>
                <a:cs typeface="+mn-lt"/>
              </a:rPr>
              <a:t>The </a:t>
            </a:r>
            <a:r>
              <a:rPr lang="en-GB" b="1">
                <a:latin typeface="Candara"/>
                <a:ea typeface="+mn-lt"/>
                <a:cs typeface="+mn-lt"/>
              </a:rPr>
              <a:t>clear </a:t>
            </a:r>
            <a:r>
              <a:rPr lang="en-GB">
                <a:latin typeface="Candara"/>
                <a:ea typeface="+mn-lt"/>
                <a:cs typeface="+mn-lt"/>
              </a:rPr>
              <a:t>method clears the text of the element if it’s a text entry element. </a:t>
            </a:r>
            <a:endParaRPr lang="en-GB">
              <a:latin typeface="Candara"/>
              <a:cs typeface="Biome Light"/>
            </a:endParaRPr>
          </a:p>
          <a:p>
            <a:pPr marL="285750" indent="-285750">
              <a:buFont typeface="Arial"/>
              <a:buChar char="•"/>
            </a:pPr>
            <a:endParaRPr lang="en-GB" dirty="0">
              <a:latin typeface="Candara"/>
              <a:ea typeface="+mn-lt"/>
              <a:cs typeface="+mn-lt"/>
            </a:endParaRPr>
          </a:p>
          <a:p>
            <a:pPr marL="285750" indent="-285750">
              <a:buFont typeface="Arial"/>
              <a:buChar char="•"/>
            </a:pPr>
            <a:r>
              <a:rPr lang="en-GB">
                <a:latin typeface="Candara"/>
                <a:ea typeface="+mn-lt"/>
                <a:cs typeface="+mn-lt"/>
              </a:rPr>
              <a:t>The </a:t>
            </a:r>
            <a:r>
              <a:rPr lang="en-GB" b="1">
                <a:latin typeface="Candara"/>
                <a:ea typeface="+mn-lt"/>
                <a:cs typeface="+mn-lt"/>
              </a:rPr>
              <a:t>get_attribute</a:t>
            </a:r>
            <a:r>
              <a:rPr lang="en-GB">
                <a:latin typeface="Candara"/>
                <a:ea typeface="+mn-lt"/>
                <a:cs typeface="+mn-lt"/>
              </a:rPr>
              <a:t> method gets an HTML attribute or property of the element, or None. For example, element.get_ attribute('href'). </a:t>
            </a:r>
            <a:endParaRPr lang="en-GB">
              <a:latin typeface="Candara"/>
              <a:ea typeface="+mn-lt"/>
              <a:cs typeface="Biome Light"/>
            </a:endParaRPr>
          </a:p>
          <a:p>
            <a:pPr marL="285750" indent="-285750">
              <a:buFont typeface="Arial"/>
              <a:buChar char="•"/>
            </a:pPr>
            <a:endParaRPr lang="en-GB" dirty="0">
              <a:latin typeface="Candara"/>
              <a:cs typeface="Calibri"/>
            </a:endParaRPr>
          </a:p>
          <a:p>
            <a:pPr marL="285750" indent="-285750">
              <a:buFont typeface="Arial"/>
              <a:buChar char="•"/>
            </a:pPr>
            <a:r>
              <a:rPr lang="en-GB">
                <a:latin typeface="Candara"/>
                <a:ea typeface="+mn-lt"/>
                <a:cs typeface="+mn-lt"/>
              </a:rPr>
              <a:t>The </a:t>
            </a:r>
            <a:r>
              <a:rPr lang="en-GB" b="1">
                <a:latin typeface="Candara"/>
                <a:ea typeface="+mn-lt"/>
                <a:cs typeface="+mn-lt"/>
              </a:rPr>
              <a:t>get_property </a:t>
            </a:r>
            <a:r>
              <a:rPr lang="en-GB">
                <a:latin typeface="Candara"/>
                <a:ea typeface="+mn-lt"/>
                <a:cs typeface="+mn-lt"/>
              </a:rPr>
              <a:t>method gets a property of the element. </a:t>
            </a:r>
            <a:endParaRPr lang="en-GB">
              <a:latin typeface="Candara"/>
              <a:cs typeface="Biome Light"/>
            </a:endParaRPr>
          </a:p>
          <a:p>
            <a:pPr marL="285750" indent="-285750">
              <a:buFont typeface="Arial"/>
              <a:buChar char="•"/>
            </a:pPr>
            <a:endParaRPr lang="en-GB" dirty="0">
              <a:latin typeface="Candara"/>
              <a:ea typeface="+mn-lt"/>
              <a:cs typeface="+mn-lt"/>
            </a:endParaRPr>
          </a:p>
          <a:p>
            <a:pPr marL="285750" indent="-285750">
              <a:buFont typeface="Arial"/>
              <a:buChar char="•"/>
            </a:pPr>
            <a:r>
              <a:rPr lang="en-GB">
                <a:latin typeface="Candara"/>
                <a:ea typeface="+mn-lt"/>
                <a:cs typeface="+mn-lt"/>
              </a:rPr>
              <a:t>The </a:t>
            </a:r>
            <a:r>
              <a:rPr lang="en-GB" b="1">
                <a:latin typeface="Candara"/>
                <a:ea typeface="+mn-lt"/>
                <a:cs typeface="+mn-lt"/>
              </a:rPr>
              <a:t>is_displayed</a:t>
            </a:r>
            <a:r>
              <a:rPr lang="en-GB">
                <a:latin typeface="Candara"/>
                <a:ea typeface="+mn-lt"/>
                <a:cs typeface="+mn-lt"/>
              </a:rPr>
              <a:t>, is_enabled and is_selected methods return a Boolean value indicating whether an element is visible to the user, enabled, or selected respectively. The latter is used to see whether a check box or radio button is selected. </a:t>
            </a:r>
            <a:endParaRPr lang="en-GB">
              <a:latin typeface="Candara"/>
              <a:ea typeface="+mn-lt"/>
              <a:cs typeface="Biome Light"/>
            </a:endParaRPr>
          </a:p>
          <a:p>
            <a:pPr marL="285750" indent="-285750">
              <a:buFont typeface="Arial"/>
              <a:buChar char="•"/>
            </a:pPr>
            <a:endParaRPr lang="en-GB" dirty="0">
              <a:latin typeface="Candara"/>
              <a:cs typeface="Calibri"/>
            </a:endParaRPr>
          </a:p>
          <a:p>
            <a:pPr marL="285750" indent="-285750">
              <a:buFont typeface="Arial"/>
              <a:buChar char="•"/>
            </a:pPr>
            <a:endParaRPr lang="en-GB" dirty="0">
              <a:latin typeface="Candara"/>
              <a:cs typeface="Biome Light"/>
            </a:endParaRPr>
          </a:p>
        </p:txBody>
      </p:sp>
      <p:sp>
        <p:nvSpPr>
          <p:cNvPr id="5" name="TextBox 4">
            <a:extLst>
              <a:ext uri="{FF2B5EF4-FFF2-40B4-BE49-F238E27FC236}">
                <a16:creationId xmlns:a16="http://schemas.microsoft.com/office/drawing/2014/main" id="{747518CC-3803-4530-AA77-829420264AF0}"/>
              </a:ext>
            </a:extLst>
          </p:cNvPr>
          <p:cNvSpPr txBox="1"/>
          <p:nvPr/>
        </p:nvSpPr>
        <p:spPr>
          <a:xfrm>
            <a:off x="-772" y="1674"/>
            <a:ext cx="12191353"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solidFill>
                  <a:srgbClr val="FFFFFF"/>
                </a:solidFill>
                <a:latin typeface="Biome Light"/>
                <a:cs typeface="Biome Light"/>
              </a:rPr>
              <a:t>More on Selenium</a:t>
            </a:r>
            <a:endParaRPr lang="en-US">
              <a:solidFill>
                <a:srgbClr val="FFFFFF"/>
              </a:solidFill>
            </a:endParaRPr>
          </a:p>
        </p:txBody>
      </p:sp>
    </p:spTree>
    <p:extLst>
      <p:ext uri="{BB962C8B-B14F-4D97-AF65-F5344CB8AC3E}">
        <p14:creationId xmlns:p14="http://schemas.microsoft.com/office/powerpoint/2010/main" val="790421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11C701-CEAD-4595-B2C9-9C80BEB2D890}"/>
              </a:ext>
            </a:extLst>
          </p:cNvPr>
          <p:cNvSpPr txBox="1"/>
          <p:nvPr/>
        </p:nvSpPr>
        <p:spPr>
          <a:xfrm>
            <a:off x="576470" y="1603514"/>
            <a:ext cx="10866782"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Candara"/>
                <a:cs typeface="Calibri"/>
              </a:rPr>
              <a:t>You can use following methods on </a:t>
            </a:r>
            <a:r>
              <a:rPr lang="en-GB" dirty="0" err="1">
                <a:latin typeface="Candara"/>
                <a:cs typeface="Calibri"/>
              </a:rPr>
              <a:t>WebElement</a:t>
            </a:r>
            <a:r>
              <a:rPr lang="en-GB" dirty="0">
                <a:latin typeface="Candara"/>
                <a:cs typeface="Calibri"/>
              </a:rPr>
              <a:t> objects: </a:t>
            </a:r>
          </a:p>
          <a:p>
            <a:endParaRPr lang="en-GB" dirty="0">
              <a:latin typeface="Candara"/>
              <a:cs typeface="Calibri"/>
            </a:endParaRPr>
          </a:p>
          <a:p>
            <a:endParaRPr lang="en-GB" dirty="0">
              <a:latin typeface="Candara"/>
              <a:ea typeface="+mn-lt"/>
              <a:cs typeface="+mn-lt"/>
            </a:endParaRPr>
          </a:p>
          <a:p>
            <a:pPr marL="285750" indent="-285750">
              <a:buFont typeface="Arial"/>
              <a:buChar char="•"/>
            </a:pPr>
            <a:r>
              <a:rPr lang="en-GB" dirty="0">
                <a:latin typeface="Candara"/>
                <a:ea typeface="+mn-lt"/>
                <a:cs typeface="+mn-lt"/>
              </a:rPr>
              <a:t>The </a:t>
            </a:r>
            <a:r>
              <a:rPr lang="en-GB" b="1" dirty="0" err="1">
                <a:latin typeface="Candara"/>
                <a:ea typeface="+mn-lt"/>
                <a:cs typeface="+mn-lt"/>
              </a:rPr>
              <a:t>send_keys</a:t>
            </a:r>
            <a:r>
              <a:rPr lang="en-GB" dirty="0">
                <a:latin typeface="Candara"/>
                <a:ea typeface="+mn-lt"/>
                <a:cs typeface="+mn-lt"/>
              </a:rPr>
              <a:t> method simulates typing into the element. It takes either a string, a list, or a series of keystrokes passed as a list. </a:t>
            </a:r>
            <a:endParaRPr lang="en-GB" dirty="0">
              <a:latin typeface="Candara"/>
              <a:cs typeface="Biome Light"/>
            </a:endParaRPr>
          </a:p>
          <a:p>
            <a:pPr marL="285750" indent="-285750">
              <a:buFont typeface="Arial"/>
              <a:buChar char="•"/>
            </a:pPr>
            <a:endParaRPr lang="en-GB" dirty="0">
              <a:latin typeface="Candara"/>
              <a:ea typeface="+mn-lt"/>
              <a:cs typeface="+mn-lt"/>
            </a:endParaRPr>
          </a:p>
          <a:p>
            <a:pPr marL="285750" indent="-285750">
              <a:buFont typeface="Arial"/>
              <a:buChar char="•"/>
            </a:pPr>
            <a:r>
              <a:rPr lang="en-GB" dirty="0">
                <a:latin typeface="Candara"/>
                <a:ea typeface="+mn-lt"/>
                <a:cs typeface="+mn-lt"/>
              </a:rPr>
              <a:t>The </a:t>
            </a:r>
            <a:r>
              <a:rPr lang="en-GB" b="1" dirty="0">
                <a:latin typeface="Candara"/>
                <a:ea typeface="+mn-lt"/>
                <a:cs typeface="+mn-lt"/>
              </a:rPr>
              <a:t>submit method </a:t>
            </a:r>
            <a:r>
              <a:rPr lang="en-GB" dirty="0">
                <a:latin typeface="Candara"/>
                <a:ea typeface="+mn-lt"/>
                <a:cs typeface="+mn-lt"/>
              </a:rPr>
              <a:t>submits a form. </a:t>
            </a:r>
            <a:endParaRPr lang="en-GB" dirty="0">
              <a:latin typeface="Candara"/>
              <a:cs typeface="Biome Light"/>
            </a:endParaRPr>
          </a:p>
          <a:p>
            <a:pPr marL="285750" indent="-285750">
              <a:buFont typeface="Arial"/>
              <a:buChar char="•"/>
            </a:pPr>
            <a:endParaRPr lang="en-GB" dirty="0">
              <a:latin typeface="Candara"/>
              <a:ea typeface="+mn-lt"/>
              <a:cs typeface="+mn-lt"/>
            </a:endParaRPr>
          </a:p>
          <a:p>
            <a:pPr marL="285750" indent="-285750">
              <a:buFont typeface="Arial"/>
              <a:buChar char="•"/>
            </a:pPr>
            <a:r>
              <a:rPr lang="en-GB" dirty="0">
                <a:latin typeface="Candara"/>
                <a:ea typeface="+mn-lt"/>
                <a:cs typeface="+mn-lt"/>
              </a:rPr>
              <a:t>The </a:t>
            </a:r>
            <a:r>
              <a:rPr lang="en-GB" b="1" dirty="0" err="1">
                <a:latin typeface="Candara"/>
                <a:ea typeface="+mn-lt"/>
                <a:cs typeface="+mn-lt"/>
              </a:rPr>
              <a:t>value_of_css_property</a:t>
            </a:r>
            <a:r>
              <a:rPr lang="en-GB" dirty="0">
                <a:latin typeface="Candara"/>
                <a:ea typeface="+mn-lt"/>
                <a:cs typeface="+mn-lt"/>
              </a:rPr>
              <a:t> method returns the value of a CSS property of the element for a given property name. </a:t>
            </a:r>
            <a:endParaRPr lang="en-GB" dirty="0">
              <a:latin typeface="Candara"/>
              <a:cs typeface="Calibri"/>
            </a:endParaRPr>
          </a:p>
          <a:p>
            <a:pPr marL="285750" indent="-285750">
              <a:buFont typeface="Arial"/>
              <a:buChar char="•"/>
            </a:pPr>
            <a:endParaRPr lang="en-GB" dirty="0">
              <a:latin typeface="Candara"/>
              <a:ea typeface="+mn-lt"/>
              <a:cs typeface="+mn-lt"/>
            </a:endParaRPr>
          </a:p>
          <a:p>
            <a:pPr marL="285750" indent="-285750">
              <a:buFont typeface="Arial"/>
              <a:buChar char="•"/>
            </a:pPr>
            <a:r>
              <a:rPr lang="en-GB" dirty="0">
                <a:latin typeface="Candara"/>
                <a:ea typeface="+mn-lt"/>
                <a:cs typeface="+mn-lt"/>
              </a:rPr>
              <a:t>The </a:t>
            </a:r>
            <a:r>
              <a:rPr lang="en-GB" b="1" dirty="0">
                <a:latin typeface="Candara"/>
                <a:ea typeface="+mn-lt"/>
                <a:cs typeface="+mn-lt"/>
              </a:rPr>
              <a:t>screenshot </a:t>
            </a:r>
            <a:r>
              <a:rPr lang="en-GB" dirty="0">
                <a:latin typeface="Candara"/>
                <a:ea typeface="+mn-lt"/>
                <a:cs typeface="+mn-lt"/>
              </a:rPr>
              <a:t>method saves a screenshot of the current element to a given PNG file name. </a:t>
            </a:r>
            <a:endParaRPr lang="en-GB" dirty="0">
              <a:latin typeface="Candara"/>
              <a:cs typeface="Biome Light"/>
            </a:endParaRPr>
          </a:p>
          <a:p>
            <a:endParaRPr lang="en-GB" dirty="0">
              <a:latin typeface="Candara"/>
              <a:cs typeface="Calibri"/>
            </a:endParaRPr>
          </a:p>
        </p:txBody>
      </p:sp>
      <p:sp>
        <p:nvSpPr>
          <p:cNvPr id="5" name="TextBox 4">
            <a:extLst>
              <a:ext uri="{FF2B5EF4-FFF2-40B4-BE49-F238E27FC236}">
                <a16:creationId xmlns:a16="http://schemas.microsoft.com/office/drawing/2014/main" id="{71059855-C0CA-4F6C-90D1-2BA9C142414B}"/>
              </a:ext>
            </a:extLst>
          </p:cNvPr>
          <p:cNvSpPr txBox="1"/>
          <p:nvPr/>
        </p:nvSpPr>
        <p:spPr>
          <a:xfrm>
            <a:off x="-772" y="1674"/>
            <a:ext cx="12191353"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solidFill>
                  <a:srgbClr val="FFFFFF"/>
                </a:solidFill>
                <a:latin typeface="Biome Light"/>
                <a:cs typeface="Biome Light"/>
              </a:rPr>
              <a:t>More on Selenium</a:t>
            </a:r>
            <a:endParaRPr lang="en-US">
              <a:solidFill>
                <a:srgbClr val="FFFFFF"/>
              </a:solidFill>
            </a:endParaRPr>
          </a:p>
        </p:txBody>
      </p:sp>
    </p:spTree>
    <p:extLst>
      <p:ext uri="{BB962C8B-B14F-4D97-AF65-F5344CB8AC3E}">
        <p14:creationId xmlns:p14="http://schemas.microsoft.com/office/powerpoint/2010/main" val="1959077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16EF6-67F9-48E8-BE27-FF29D4B40430}"/>
              </a:ext>
            </a:extLst>
          </p:cNvPr>
          <p:cNvSpPr txBox="1"/>
          <p:nvPr/>
        </p:nvSpPr>
        <p:spPr>
          <a:xfrm>
            <a:off x="-772" y="1674"/>
            <a:ext cx="12191353" cy="461665"/>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solidFill>
                  <a:srgbClr val="FFFFFF"/>
                </a:solidFill>
                <a:latin typeface="Biome Light"/>
                <a:cs typeface="Biome Light"/>
              </a:rPr>
              <a:t>More on Selenium</a:t>
            </a:r>
            <a:endParaRPr lang="en-US">
              <a:solidFill>
                <a:srgbClr val="FFFFFF"/>
              </a:solidFill>
            </a:endParaRPr>
          </a:p>
        </p:txBody>
      </p:sp>
      <p:sp>
        <p:nvSpPr>
          <p:cNvPr id="3" name="TextBox 2">
            <a:extLst>
              <a:ext uri="{FF2B5EF4-FFF2-40B4-BE49-F238E27FC236}">
                <a16:creationId xmlns:a16="http://schemas.microsoft.com/office/drawing/2014/main" id="{7E11C701-CEAD-4595-B2C9-9C80BEB2D890}"/>
              </a:ext>
            </a:extLst>
          </p:cNvPr>
          <p:cNvSpPr txBox="1"/>
          <p:nvPr/>
        </p:nvSpPr>
        <p:spPr>
          <a:xfrm>
            <a:off x="576470" y="1603514"/>
            <a:ext cx="10866782"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latin typeface="Candara"/>
                <a:ea typeface="+mn-lt"/>
                <a:cs typeface="+mn-lt"/>
              </a:rPr>
              <a:t>Getting HTML </a:t>
            </a:r>
            <a:r>
              <a:rPr lang="en-GB" sz="2400" dirty="0">
                <a:latin typeface="Candara"/>
                <a:ea typeface="+mn-lt"/>
                <a:cs typeface="+mn-lt"/>
              </a:rPr>
              <a:t>the </a:t>
            </a:r>
            <a:r>
              <a:rPr lang="en-GB" sz="2400" dirty="0" err="1">
                <a:latin typeface="Candara"/>
                <a:ea typeface="+mn-lt"/>
                <a:cs typeface="+mn-lt"/>
              </a:rPr>
              <a:t>page_source</a:t>
            </a:r>
            <a:r>
              <a:rPr lang="en-GB" sz="2400" dirty="0">
                <a:latin typeface="Candara"/>
                <a:ea typeface="+mn-lt"/>
                <a:cs typeface="+mn-lt"/>
              </a:rPr>
              <a:t> attribute of a </a:t>
            </a:r>
            <a:r>
              <a:rPr lang="en-GB" sz="2400" dirty="0" err="1">
                <a:latin typeface="Candara"/>
                <a:ea typeface="+mn-lt"/>
                <a:cs typeface="+mn-lt"/>
              </a:rPr>
              <a:t>WebElement</a:t>
            </a:r>
            <a:r>
              <a:rPr lang="en-GB" sz="2400" dirty="0">
                <a:latin typeface="Candara"/>
                <a:ea typeface="+mn-lt"/>
                <a:cs typeface="+mn-lt"/>
              </a:rPr>
              <a:t> object will return the live </a:t>
            </a:r>
            <a:r>
              <a:rPr lang="en-GB" sz="2400" dirty="0" err="1">
                <a:latin typeface="Candara"/>
                <a:ea typeface="+mn-lt"/>
                <a:cs typeface="+mn-lt"/>
              </a:rPr>
              <a:t>htMl</a:t>
            </a:r>
            <a:r>
              <a:rPr lang="en-GB" sz="2400" dirty="0">
                <a:latin typeface="Candara"/>
                <a:ea typeface="+mn-lt"/>
                <a:cs typeface="+mn-lt"/>
              </a:rPr>
              <a:t> source of the full page. If you only want to get the </a:t>
            </a:r>
            <a:r>
              <a:rPr lang="en-GB" sz="2400" b="1" dirty="0">
                <a:latin typeface="Candara"/>
                <a:ea typeface="+mn-lt"/>
                <a:cs typeface="+mn-lt"/>
              </a:rPr>
              <a:t>html source for the element </a:t>
            </a:r>
            <a:r>
              <a:rPr lang="en-GB" sz="2400" dirty="0">
                <a:latin typeface="Candara"/>
                <a:ea typeface="+mn-lt"/>
                <a:cs typeface="+mn-lt"/>
              </a:rPr>
              <a:t>only, however, you need to access the </a:t>
            </a:r>
            <a:r>
              <a:rPr lang="en-GB" sz="2400" b="1" dirty="0">
                <a:latin typeface="Candara"/>
                <a:ea typeface="+mn-lt"/>
                <a:cs typeface="+mn-lt"/>
              </a:rPr>
              <a:t>“</a:t>
            </a:r>
            <a:r>
              <a:rPr lang="en-GB" sz="2400" b="1" dirty="0" err="1">
                <a:latin typeface="Candara"/>
                <a:ea typeface="+mn-lt"/>
                <a:cs typeface="+mn-lt"/>
              </a:rPr>
              <a:t>innerHTML</a:t>
            </a:r>
            <a:r>
              <a:rPr lang="en-GB" sz="2400" b="1" dirty="0">
                <a:latin typeface="Candara"/>
                <a:ea typeface="+mn-lt"/>
                <a:cs typeface="+mn-lt"/>
              </a:rPr>
              <a:t>”</a:t>
            </a:r>
            <a:r>
              <a:rPr lang="en-GB" sz="2400" dirty="0">
                <a:latin typeface="Candara"/>
                <a:ea typeface="+mn-lt"/>
                <a:cs typeface="+mn-lt"/>
              </a:rPr>
              <a:t> attribute using </a:t>
            </a:r>
            <a:r>
              <a:rPr lang="en-GB" sz="2400" b="1" dirty="0" err="1">
                <a:latin typeface="Candara"/>
                <a:ea typeface="+mn-lt"/>
                <a:cs typeface="+mn-lt"/>
              </a:rPr>
              <a:t>element.get_attribute</a:t>
            </a:r>
            <a:r>
              <a:rPr lang="en-GB" sz="2400" b="1" dirty="0">
                <a:latin typeface="Candara"/>
                <a:ea typeface="+mn-lt"/>
                <a:cs typeface="+mn-lt"/>
              </a:rPr>
              <a:t>('</a:t>
            </a:r>
            <a:r>
              <a:rPr lang="en-GB" sz="2400" b="1" dirty="0" err="1">
                <a:latin typeface="Candara"/>
                <a:ea typeface="+mn-lt"/>
                <a:cs typeface="+mn-lt"/>
              </a:rPr>
              <a:t>innerHTML</a:t>
            </a:r>
            <a:r>
              <a:rPr lang="en-GB" sz="2400" b="1" dirty="0">
                <a:latin typeface="Candara"/>
                <a:ea typeface="+mn-lt"/>
                <a:cs typeface="+mn-lt"/>
              </a:rPr>
              <a:t>')</a:t>
            </a:r>
            <a:r>
              <a:rPr lang="en-GB" sz="2400" dirty="0">
                <a:latin typeface="Candara"/>
                <a:ea typeface="+mn-lt"/>
                <a:cs typeface="+mn-lt"/>
              </a:rPr>
              <a:t> the “</a:t>
            </a:r>
            <a:r>
              <a:rPr lang="en-GB" sz="2400" dirty="0" err="1">
                <a:latin typeface="Candara"/>
                <a:ea typeface="+mn-lt"/>
                <a:cs typeface="+mn-lt"/>
              </a:rPr>
              <a:t>outerHTML</a:t>
            </a:r>
            <a:r>
              <a:rPr lang="en-GB" sz="2400" dirty="0">
                <a:latin typeface="Candara"/>
                <a:ea typeface="+mn-lt"/>
                <a:cs typeface="+mn-lt"/>
              </a:rPr>
              <a:t>” attribute does the same but includes the element’s tags themselves as well. </a:t>
            </a:r>
            <a:endParaRPr lang="en-US" sz="2400" dirty="0">
              <a:latin typeface="Candara"/>
              <a:ea typeface="+mn-lt"/>
              <a:cs typeface="Biome Light"/>
            </a:endParaRPr>
          </a:p>
          <a:p>
            <a:r>
              <a:rPr lang="en-GB" sz="2400" dirty="0">
                <a:latin typeface="Candara"/>
                <a:ea typeface="+mn-lt"/>
                <a:cs typeface="+mn-lt"/>
              </a:rPr>
              <a:t>These attributes can be useful if you still want to use, for example, Beautiful Soup to parse some components of the page. </a:t>
            </a:r>
            <a:endParaRPr lang="en-US" sz="2400" dirty="0">
              <a:latin typeface="Candara"/>
              <a:cs typeface="Biome Light"/>
            </a:endParaRPr>
          </a:p>
          <a:p>
            <a:endParaRPr lang="en-GB" sz="2400" dirty="0">
              <a:latin typeface="Candara"/>
              <a:cs typeface="Calibri"/>
            </a:endParaRPr>
          </a:p>
        </p:txBody>
      </p:sp>
    </p:spTree>
    <p:extLst>
      <p:ext uri="{BB962C8B-B14F-4D97-AF65-F5344CB8AC3E}">
        <p14:creationId xmlns:p14="http://schemas.microsoft.com/office/powerpoint/2010/main" val="29552798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16EF6-67F9-48E8-BE27-FF29D4B40430}"/>
              </a:ext>
            </a:extLst>
          </p:cNvPr>
          <p:cNvSpPr txBox="1"/>
          <p:nvPr/>
        </p:nvSpPr>
        <p:spPr>
          <a:xfrm>
            <a:off x="1887663" y="160699"/>
            <a:ext cx="107733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latin typeface="Biome Light"/>
                <a:cs typeface="Biome Light"/>
              </a:rPr>
              <a:t>Manipulating WebElements of a page with Selenium</a:t>
            </a:r>
            <a:endParaRPr lang="en-US"/>
          </a:p>
        </p:txBody>
      </p:sp>
      <p:pic>
        <p:nvPicPr>
          <p:cNvPr id="4" name="Picture 4" descr="Table&#10;&#10;Description automatically generated">
            <a:extLst>
              <a:ext uri="{FF2B5EF4-FFF2-40B4-BE49-F238E27FC236}">
                <a16:creationId xmlns:a16="http://schemas.microsoft.com/office/drawing/2014/main" id="{9CE773F9-D021-42A6-A7C4-84F2E0B05E4F}"/>
              </a:ext>
            </a:extLst>
          </p:cNvPr>
          <p:cNvPicPr>
            <a:picLocks noChangeAspect="1"/>
          </p:cNvPicPr>
          <p:nvPr/>
        </p:nvPicPr>
        <p:blipFill>
          <a:blip r:embed="rId2"/>
          <a:stretch>
            <a:fillRect/>
          </a:stretch>
        </p:blipFill>
        <p:spPr>
          <a:xfrm>
            <a:off x="10283" y="1103448"/>
            <a:ext cx="5871112" cy="4328308"/>
          </a:xfrm>
          <a:prstGeom prst="rect">
            <a:avLst/>
          </a:prstGeom>
        </p:spPr>
      </p:pic>
      <p:pic>
        <p:nvPicPr>
          <p:cNvPr id="5" name="Picture 5" descr="Graphical user interface, text, application, chat or text message&#10;&#10;Description automatically generated">
            <a:extLst>
              <a:ext uri="{FF2B5EF4-FFF2-40B4-BE49-F238E27FC236}">
                <a16:creationId xmlns:a16="http://schemas.microsoft.com/office/drawing/2014/main" id="{D04DCCB1-1144-41AE-B1B6-6953D1AAAEA2}"/>
              </a:ext>
            </a:extLst>
          </p:cNvPr>
          <p:cNvPicPr>
            <a:picLocks noChangeAspect="1"/>
          </p:cNvPicPr>
          <p:nvPr/>
        </p:nvPicPr>
        <p:blipFill>
          <a:blip r:embed="rId3"/>
          <a:stretch>
            <a:fillRect/>
          </a:stretch>
        </p:blipFill>
        <p:spPr>
          <a:xfrm>
            <a:off x="4163039" y="2394991"/>
            <a:ext cx="7656285" cy="2937167"/>
          </a:xfrm>
          <a:prstGeom prst="rect">
            <a:avLst/>
          </a:prstGeom>
        </p:spPr>
      </p:pic>
    </p:spTree>
    <p:extLst>
      <p:ext uri="{BB962C8B-B14F-4D97-AF65-F5344CB8AC3E}">
        <p14:creationId xmlns:p14="http://schemas.microsoft.com/office/powerpoint/2010/main" val="2691698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EDB0D-AC69-4691-AE9B-10AA69C0BB1E}"/>
              </a:ext>
            </a:extLst>
          </p:cNvPr>
          <p:cNvSpPr txBox="1"/>
          <p:nvPr/>
        </p:nvSpPr>
        <p:spPr>
          <a:xfrm>
            <a:off x="445428" y="919934"/>
            <a:ext cx="11330608"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latin typeface="Candara"/>
                <a:ea typeface="+mn-lt"/>
                <a:cs typeface="+mn-lt"/>
              </a:rPr>
              <a:t>The following </a:t>
            </a:r>
            <a:r>
              <a:rPr lang="en-GB" sz="2000" dirty="0" err="1">
                <a:latin typeface="Candara"/>
                <a:ea typeface="+mn-lt"/>
                <a:cs typeface="+mn-lt"/>
              </a:rPr>
              <a:t>javascript</a:t>
            </a:r>
            <a:r>
              <a:rPr lang="en-GB" sz="2000" dirty="0">
                <a:latin typeface="Candara"/>
                <a:ea typeface="+mn-lt"/>
                <a:cs typeface="+mn-lt"/>
              </a:rPr>
              <a:t> code inside a HTML file will dynamically manipulate the DOM.</a:t>
            </a:r>
            <a:endParaRPr lang="en-GB" sz="2000">
              <a:latin typeface="Candara"/>
              <a:cs typeface="Calibri"/>
            </a:endParaRPr>
          </a:p>
          <a:p>
            <a:endParaRPr lang="en-GB" sz="2000" dirty="0">
              <a:latin typeface="Biome Light"/>
              <a:cs typeface="Calibri"/>
            </a:endParaRPr>
          </a:p>
          <a:p>
            <a:r>
              <a:rPr lang="en-GB" sz="2000" dirty="0">
                <a:latin typeface="Biome Light"/>
                <a:ea typeface="+mn-lt"/>
                <a:cs typeface="+mn-lt"/>
              </a:rPr>
              <a:t>&lt;html&gt;</a:t>
            </a:r>
            <a:br>
              <a:rPr lang="en-GB" sz="2000" dirty="0">
                <a:latin typeface="Biome Light"/>
                <a:ea typeface="+mn-lt"/>
                <a:cs typeface="+mn-lt"/>
              </a:rPr>
            </a:br>
            <a:r>
              <a:rPr lang="en-GB" sz="2000" dirty="0">
                <a:latin typeface="Biome Light"/>
                <a:ea typeface="+mn-lt"/>
                <a:cs typeface="+mn-lt"/>
              </a:rPr>
              <a:t>&lt;body&gt;</a:t>
            </a:r>
            <a:br>
              <a:rPr lang="en-GB" sz="2000" dirty="0">
                <a:latin typeface="Biome Light"/>
                <a:ea typeface="+mn-lt"/>
                <a:cs typeface="+mn-lt"/>
              </a:rPr>
            </a:br>
            <a:br>
              <a:rPr lang="en-GB" sz="2000" dirty="0">
                <a:latin typeface="Biome Light"/>
                <a:ea typeface="+mn-lt"/>
                <a:cs typeface="+mn-lt"/>
              </a:rPr>
            </a:br>
            <a:r>
              <a:rPr lang="en-GB" sz="2000" dirty="0">
                <a:latin typeface="Biome Light"/>
                <a:ea typeface="+mn-lt"/>
                <a:cs typeface="+mn-lt"/>
              </a:rPr>
              <a:t>&lt;p id="p1"&gt;Hello World! &lt;/p&gt;</a:t>
            </a:r>
            <a:br>
              <a:rPr lang="en-GB" sz="2000" dirty="0">
                <a:latin typeface="Biome Light"/>
                <a:ea typeface="+mn-lt"/>
                <a:cs typeface="+mn-lt"/>
              </a:rPr>
            </a:br>
            <a:br>
              <a:rPr lang="en-GB" sz="2000" dirty="0">
                <a:latin typeface="Biome Light"/>
                <a:ea typeface="+mn-lt"/>
                <a:cs typeface="+mn-lt"/>
              </a:rPr>
            </a:br>
            <a:r>
              <a:rPr lang="en-GB" sz="2000" dirty="0">
                <a:latin typeface="Biome Light"/>
                <a:ea typeface="+mn-lt"/>
                <a:cs typeface="+mn-lt"/>
              </a:rPr>
              <a:t>&lt;script&gt;</a:t>
            </a:r>
            <a:br>
              <a:rPr lang="en-GB" sz="2000" dirty="0">
                <a:latin typeface="Biome Light"/>
                <a:ea typeface="+mn-lt"/>
                <a:cs typeface="+mn-lt"/>
              </a:rPr>
            </a:br>
            <a:r>
              <a:rPr lang="en-GB" sz="2000" dirty="0" err="1">
                <a:latin typeface="Biome Light"/>
                <a:ea typeface="+mn-lt"/>
                <a:cs typeface="+mn-lt"/>
              </a:rPr>
              <a:t>document.getElementById</a:t>
            </a:r>
            <a:r>
              <a:rPr lang="en-GB" sz="2000" dirty="0">
                <a:latin typeface="Biome Light"/>
                <a:ea typeface="+mn-lt"/>
                <a:cs typeface="+mn-lt"/>
              </a:rPr>
              <a:t>("p1").</a:t>
            </a:r>
            <a:r>
              <a:rPr lang="en-GB" sz="2000" dirty="0" err="1">
                <a:latin typeface="Biome Light"/>
                <a:ea typeface="+mn-lt"/>
                <a:cs typeface="+mn-lt"/>
              </a:rPr>
              <a:t>innerHTML</a:t>
            </a:r>
            <a:r>
              <a:rPr lang="en-GB" sz="2000" dirty="0">
                <a:latin typeface="Biome Light"/>
                <a:ea typeface="+mn-lt"/>
                <a:cs typeface="+mn-lt"/>
              </a:rPr>
              <a:t> = "&lt;a </a:t>
            </a:r>
            <a:r>
              <a:rPr lang="en-GB" sz="2000" dirty="0" err="1">
                <a:latin typeface="Biome Light"/>
                <a:ea typeface="+mn-lt"/>
                <a:cs typeface="+mn-lt"/>
              </a:rPr>
              <a:t>href</a:t>
            </a:r>
            <a:r>
              <a:rPr lang="en-GB" sz="2000" dirty="0">
                <a:latin typeface="Biome Light"/>
                <a:ea typeface="+mn-lt"/>
                <a:cs typeface="+mn-lt"/>
              </a:rPr>
              <a:t>='https://www.uib.no/'&gt;University of Bergen: &lt;/a&gt;";</a:t>
            </a:r>
            <a:br>
              <a:rPr lang="en-GB" sz="2000" dirty="0">
                <a:latin typeface="Biome Light"/>
                <a:ea typeface="+mn-lt"/>
                <a:cs typeface="+mn-lt"/>
              </a:rPr>
            </a:br>
            <a:r>
              <a:rPr lang="en-GB" sz="2000" dirty="0">
                <a:latin typeface="Biome Light"/>
                <a:ea typeface="+mn-lt"/>
                <a:cs typeface="+mn-lt"/>
              </a:rPr>
              <a:t>&lt;/script&gt;</a:t>
            </a:r>
            <a:br>
              <a:rPr lang="en-GB" sz="2000" dirty="0">
                <a:latin typeface="Biome Light"/>
                <a:ea typeface="+mn-lt"/>
                <a:cs typeface="+mn-lt"/>
              </a:rPr>
            </a:br>
            <a:br>
              <a:rPr lang="en-GB" sz="2000" dirty="0">
                <a:latin typeface="Biome Light"/>
                <a:ea typeface="+mn-lt"/>
                <a:cs typeface="+mn-lt"/>
              </a:rPr>
            </a:br>
            <a:r>
              <a:rPr lang="en-GB" sz="2000" dirty="0">
                <a:latin typeface="Biome Light"/>
                <a:ea typeface="+mn-lt"/>
                <a:cs typeface="+mn-lt"/>
              </a:rPr>
              <a:t>&lt;/body&gt;</a:t>
            </a:r>
            <a:br>
              <a:rPr lang="en-GB" sz="2000" dirty="0">
                <a:latin typeface="Biome Light"/>
                <a:ea typeface="+mn-lt"/>
                <a:cs typeface="+mn-lt"/>
              </a:rPr>
            </a:br>
            <a:r>
              <a:rPr lang="en-GB" sz="2000" dirty="0">
                <a:latin typeface="Biome Light"/>
                <a:ea typeface="+mn-lt"/>
                <a:cs typeface="+mn-lt"/>
              </a:rPr>
              <a:t>&lt;/html&gt;</a:t>
            </a:r>
            <a:endParaRPr lang="en-GB" dirty="0">
              <a:latin typeface="Biome Light"/>
              <a:cs typeface="Biome Light"/>
            </a:endParaRPr>
          </a:p>
          <a:p>
            <a:endParaRPr lang="en-GB" sz="2000" dirty="0">
              <a:latin typeface="Biome Light"/>
              <a:cs typeface="Calibri"/>
            </a:endParaRPr>
          </a:p>
          <a:p>
            <a:endParaRPr lang="en-GB" sz="2000" dirty="0">
              <a:latin typeface="Biome Light"/>
              <a:cs typeface="Calibri"/>
            </a:endParaRPr>
          </a:p>
        </p:txBody>
      </p:sp>
      <p:sp>
        <p:nvSpPr>
          <p:cNvPr id="5" name="TextBox 4">
            <a:extLst>
              <a:ext uri="{FF2B5EF4-FFF2-40B4-BE49-F238E27FC236}">
                <a16:creationId xmlns:a16="http://schemas.microsoft.com/office/drawing/2014/main" id="{DD99DD83-38FE-4C63-8565-3ED78D4DE523}"/>
              </a:ext>
            </a:extLst>
          </p:cNvPr>
          <p:cNvSpPr txBox="1"/>
          <p:nvPr/>
        </p:nvSpPr>
        <p:spPr>
          <a:xfrm>
            <a:off x="443176" y="160957"/>
            <a:ext cx="107733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latin typeface="Biome Light"/>
                <a:cs typeface="Biome Light"/>
              </a:rPr>
              <a:t>Example (JavaScript)</a:t>
            </a:r>
            <a:endParaRPr lang="en-US" dirty="0"/>
          </a:p>
        </p:txBody>
      </p:sp>
    </p:spTree>
    <p:extLst>
      <p:ext uri="{BB962C8B-B14F-4D97-AF65-F5344CB8AC3E}">
        <p14:creationId xmlns:p14="http://schemas.microsoft.com/office/powerpoint/2010/main" val="7805018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16EF6-67F9-48E8-BE27-FF29D4B40430}"/>
              </a:ext>
            </a:extLst>
          </p:cNvPr>
          <p:cNvSpPr txBox="1"/>
          <p:nvPr/>
        </p:nvSpPr>
        <p:spPr>
          <a:xfrm>
            <a:off x="516063" y="293222"/>
            <a:ext cx="1154199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latin typeface="Biome Light"/>
                <a:cs typeface="Biome Light"/>
              </a:rPr>
              <a:t>Reading tweeter page using Selenium ! Code can be found from the link: </a:t>
            </a:r>
            <a:endParaRPr lang="en-US"/>
          </a:p>
        </p:txBody>
      </p:sp>
      <p:sp>
        <p:nvSpPr>
          <p:cNvPr id="3" name="TextBox 2">
            <a:extLst>
              <a:ext uri="{FF2B5EF4-FFF2-40B4-BE49-F238E27FC236}">
                <a16:creationId xmlns:a16="http://schemas.microsoft.com/office/drawing/2014/main" id="{360167DF-907F-49FA-AFB0-C3E05E852C0C}"/>
              </a:ext>
            </a:extLst>
          </p:cNvPr>
          <p:cNvSpPr txBox="1"/>
          <p:nvPr/>
        </p:nvSpPr>
        <p:spPr>
          <a:xfrm>
            <a:off x="1875183" y="874643"/>
            <a:ext cx="88259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mn-lt"/>
                <a:cs typeface="+mn-lt"/>
                <a:hlinkClick r:id="rId2"/>
              </a:rPr>
              <a:t>https://mitt.uib.no/courses/38896/files/folder/Code/L06?preview=4876078</a:t>
            </a:r>
            <a:r>
              <a:rPr lang="en-GB" dirty="0">
                <a:ea typeface="+mn-lt"/>
                <a:cs typeface="+mn-lt"/>
              </a:rPr>
              <a:t> </a:t>
            </a:r>
            <a:endParaRPr lang="en-US"/>
          </a:p>
        </p:txBody>
      </p:sp>
      <p:pic>
        <p:nvPicPr>
          <p:cNvPr id="4" name="Picture 5" descr="Graphical user interface, text, website&#10;&#10;Description automatically generated">
            <a:extLst>
              <a:ext uri="{FF2B5EF4-FFF2-40B4-BE49-F238E27FC236}">
                <a16:creationId xmlns:a16="http://schemas.microsoft.com/office/drawing/2014/main" id="{52F87F94-03DF-4414-A577-594170B79E3D}"/>
              </a:ext>
            </a:extLst>
          </p:cNvPr>
          <p:cNvPicPr>
            <a:picLocks noChangeAspect="1"/>
          </p:cNvPicPr>
          <p:nvPr/>
        </p:nvPicPr>
        <p:blipFill>
          <a:blip r:embed="rId3"/>
          <a:stretch>
            <a:fillRect/>
          </a:stretch>
        </p:blipFill>
        <p:spPr>
          <a:xfrm>
            <a:off x="1875183" y="1392307"/>
            <a:ext cx="7951304" cy="49679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67721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812E62-661C-4BEF-9613-AED39D1429C9}"/>
              </a:ext>
            </a:extLst>
          </p:cNvPr>
          <p:cNvSpPr txBox="1"/>
          <p:nvPr/>
        </p:nvSpPr>
        <p:spPr>
          <a:xfrm>
            <a:off x="185531" y="159026"/>
            <a:ext cx="112643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latin typeface="Biome Light"/>
                <a:ea typeface="+mn-lt"/>
                <a:cs typeface="Biome Light"/>
              </a:rPr>
              <a:t>Homework/Lab exercise:  Investigate twitter.com pages and find following </a:t>
            </a:r>
            <a:r>
              <a:rPr lang="en-GB" b="1" dirty="0" err="1">
                <a:latin typeface="Biome Light"/>
                <a:ea typeface="+mn-lt"/>
                <a:cs typeface="Biome Light"/>
              </a:rPr>
              <a:t>informaiton</a:t>
            </a:r>
            <a:r>
              <a:rPr lang="en-GB" b="1" dirty="0">
                <a:latin typeface="Biome Light"/>
                <a:ea typeface="+mn-lt"/>
                <a:cs typeface="Biome Light"/>
              </a:rPr>
              <a:t>: </a:t>
            </a:r>
            <a:endParaRPr lang="en-US" dirty="0">
              <a:cs typeface="Calibri"/>
            </a:endParaRPr>
          </a:p>
        </p:txBody>
      </p:sp>
      <p:sp>
        <p:nvSpPr>
          <p:cNvPr id="6" name="TextBox 5">
            <a:extLst>
              <a:ext uri="{FF2B5EF4-FFF2-40B4-BE49-F238E27FC236}">
                <a16:creationId xmlns:a16="http://schemas.microsoft.com/office/drawing/2014/main" id="{A8E322E3-5E79-4DF3-AB69-0C586A77D18D}"/>
              </a:ext>
            </a:extLst>
          </p:cNvPr>
          <p:cNvSpPr txBox="1"/>
          <p:nvPr/>
        </p:nvSpPr>
        <p:spPr>
          <a:xfrm>
            <a:off x="185530" y="2829337"/>
            <a:ext cx="695739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latin typeface="Candara"/>
                <a:ea typeface="+mn-lt"/>
                <a:cs typeface="+mn-lt"/>
              </a:rPr>
              <a:t>Inspect '</a:t>
            </a:r>
            <a:r>
              <a:rPr lang="en-GB" b="1" dirty="0">
                <a:latin typeface="Candara"/>
                <a:ea typeface="+mn-lt"/>
                <a:cs typeface="+mn-lt"/>
                <a:hlinkClick r:id="rId2"/>
              </a:rPr>
              <a:t>https://twitter.com/search?q=%23Oslo%20%23Norway</a:t>
            </a:r>
            <a:r>
              <a:rPr lang="en-GB" b="1">
                <a:latin typeface="Candara"/>
                <a:ea typeface="+mn-lt"/>
                <a:cs typeface="+mn-lt"/>
              </a:rPr>
              <a:t>' in chrome </a:t>
            </a:r>
            <a:r>
              <a:rPr lang="en-GB" b="1" dirty="0">
                <a:latin typeface="Candara"/>
                <a:ea typeface="+mn-lt"/>
                <a:cs typeface="+mn-lt"/>
              </a:rPr>
              <a:t>browser and find out div elements </a:t>
            </a:r>
            <a:r>
              <a:rPr lang="en-GB" b="1" u="sng" dirty="0">
                <a:latin typeface="Candara"/>
                <a:ea typeface="+mn-lt"/>
                <a:cs typeface="+mn-lt"/>
              </a:rPr>
              <a:t>class name</a:t>
            </a:r>
            <a:r>
              <a:rPr lang="en-GB" b="1" dirty="0">
                <a:latin typeface="Candara"/>
                <a:ea typeface="+mn-lt"/>
                <a:cs typeface="+mn-lt"/>
              </a:rPr>
              <a:t> that represents tweet feeds. (see the figure on the right). </a:t>
            </a:r>
          </a:p>
          <a:p>
            <a:endParaRPr lang="en-GB" dirty="0">
              <a:latin typeface="Candara"/>
              <a:ea typeface="+mn-lt"/>
              <a:cs typeface="+mn-lt"/>
            </a:endParaRPr>
          </a:p>
          <a:p>
            <a:endParaRPr lang="en-GB" dirty="0">
              <a:latin typeface="Candara"/>
              <a:ea typeface="+mn-lt"/>
              <a:cs typeface="+mn-lt"/>
            </a:endParaRPr>
          </a:p>
          <a:p>
            <a:endParaRPr lang="en-GB" dirty="0">
              <a:latin typeface="Candara"/>
              <a:ea typeface="+mn-lt"/>
              <a:cs typeface="+mn-lt"/>
            </a:endParaRPr>
          </a:p>
          <a:p>
            <a:r>
              <a:rPr lang="en-GB" b="1">
                <a:latin typeface="Candara"/>
                <a:ea typeface="+mn-lt"/>
                <a:cs typeface="+mn-lt"/>
              </a:rPr>
              <a:t>Write the name of the div class name. </a:t>
            </a:r>
          </a:p>
          <a:p>
            <a:pPr>
              <a:buFont typeface="Arial"/>
            </a:pPr>
            <a:endParaRPr lang="en-GB" dirty="0">
              <a:latin typeface="Candara"/>
              <a:ea typeface="+mn-lt"/>
              <a:cs typeface="+mn-lt"/>
            </a:endParaRPr>
          </a:p>
        </p:txBody>
      </p:sp>
      <p:sp>
        <p:nvSpPr>
          <p:cNvPr id="8" name="Arrow: Right 7">
            <a:extLst>
              <a:ext uri="{FF2B5EF4-FFF2-40B4-BE49-F238E27FC236}">
                <a16:creationId xmlns:a16="http://schemas.microsoft.com/office/drawing/2014/main" id="{A5F30E37-B38D-40B1-9EE9-982E0FB223B6}"/>
              </a:ext>
            </a:extLst>
          </p:cNvPr>
          <p:cNvSpPr/>
          <p:nvPr/>
        </p:nvSpPr>
        <p:spPr>
          <a:xfrm>
            <a:off x="5279219" y="3740376"/>
            <a:ext cx="1338468" cy="483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4" descr="Graphical user interface, application&#10;&#10;Description automatically generated">
            <a:extLst>
              <a:ext uri="{FF2B5EF4-FFF2-40B4-BE49-F238E27FC236}">
                <a16:creationId xmlns:a16="http://schemas.microsoft.com/office/drawing/2014/main" id="{A879073D-73ED-47F4-862B-C3FBDB36ACCF}"/>
              </a:ext>
            </a:extLst>
          </p:cNvPr>
          <p:cNvPicPr>
            <a:picLocks noChangeAspect="1"/>
          </p:cNvPicPr>
          <p:nvPr/>
        </p:nvPicPr>
        <p:blipFill>
          <a:blip r:embed="rId3"/>
          <a:stretch>
            <a:fillRect/>
          </a:stretch>
        </p:blipFill>
        <p:spPr>
          <a:xfrm>
            <a:off x="6718851" y="945607"/>
            <a:ext cx="5473148" cy="5238457"/>
          </a:xfrm>
          <a:prstGeom prst="rect">
            <a:avLst/>
          </a:prstGeom>
        </p:spPr>
      </p:pic>
      <p:sp>
        <p:nvSpPr>
          <p:cNvPr id="7" name="Rectangle 6">
            <a:extLst>
              <a:ext uri="{FF2B5EF4-FFF2-40B4-BE49-F238E27FC236}">
                <a16:creationId xmlns:a16="http://schemas.microsoft.com/office/drawing/2014/main" id="{959C2470-6302-4716-A19A-4C90DCFF0B11}"/>
              </a:ext>
            </a:extLst>
          </p:cNvPr>
          <p:cNvSpPr/>
          <p:nvPr/>
        </p:nvSpPr>
        <p:spPr>
          <a:xfrm>
            <a:off x="7759148" y="2335696"/>
            <a:ext cx="4068417" cy="3193773"/>
          </a:xfrm>
          <a:prstGeom prst="rect">
            <a:avLst/>
          </a:prstGeom>
          <a:solidFill>
            <a:srgbClr val="4472C4">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8253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descr="Graphical user interface, application&#10;&#10;Description automatically generated">
            <a:extLst>
              <a:ext uri="{FF2B5EF4-FFF2-40B4-BE49-F238E27FC236}">
                <a16:creationId xmlns:a16="http://schemas.microsoft.com/office/drawing/2014/main" id="{6AA02ECA-BC42-47F4-AC07-397DD1D22CCD}"/>
              </a:ext>
            </a:extLst>
          </p:cNvPr>
          <p:cNvPicPr>
            <a:picLocks noChangeAspect="1"/>
          </p:cNvPicPr>
          <p:nvPr/>
        </p:nvPicPr>
        <p:blipFill>
          <a:blip r:embed="rId2"/>
          <a:stretch>
            <a:fillRect/>
          </a:stretch>
        </p:blipFill>
        <p:spPr>
          <a:xfrm>
            <a:off x="6718851" y="1078129"/>
            <a:ext cx="5473148" cy="5238457"/>
          </a:xfrm>
          <a:prstGeom prst="rect">
            <a:avLst/>
          </a:prstGeom>
        </p:spPr>
      </p:pic>
      <p:sp>
        <p:nvSpPr>
          <p:cNvPr id="6" name="TextBox 5">
            <a:extLst>
              <a:ext uri="{FF2B5EF4-FFF2-40B4-BE49-F238E27FC236}">
                <a16:creationId xmlns:a16="http://schemas.microsoft.com/office/drawing/2014/main" id="{A8E322E3-5E79-4DF3-AB69-0C586A77D18D}"/>
              </a:ext>
            </a:extLst>
          </p:cNvPr>
          <p:cNvSpPr txBox="1"/>
          <p:nvPr/>
        </p:nvSpPr>
        <p:spPr>
          <a:xfrm>
            <a:off x="106017" y="1676397"/>
            <a:ext cx="695739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latin typeface="Candara"/>
                <a:ea typeface="+mn-lt"/>
                <a:cs typeface="+mn-lt"/>
              </a:rPr>
              <a:t>How can you extract hashtag links from twitter pages ?</a:t>
            </a:r>
            <a:r>
              <a:rPr lang="en-GB" dirty="0">
                <a:latin typeface="Candara"/>
                <a:ea typeface="+mn-lt"/>
                <a:cs typeface="+mn-lt"/>
              </a:rPr>
              <a:t> </a:t>
            </a:r>
          </a:p>
          <a:p>
            <a:endParaRPr lang="en-GB" dirty="0">
              <a:latin typeface="Candara"/>
              <a:ea typeface="+mn-lt"/>
              <a:cs typeface="+mn-lt"/>
            </a:endParaRPr>
          </a:p>
          <a:p>
            <a:r>
              <a:rPr lang="en-GB">
                <a:latin typeface="Candara"/>
                <a:ea typeface="+mn-lt"/>
                <a:cs typeface="+mn-lt"/>
              </a:rPr>
              <a:t>Note that a twitter page consists of several kinds of links. </a:t>
            </a:r>
          </a:p>
          <a:p>
            <a:endParaRPr lang="en-GB" dirty="0">
              <a:latin typeface="Candara"/>
              <a:ea typeface="+mn-lt"/>
              <a:cs typeface="+mn-lt"/>
            </a:endParaRPr>
          </a:p>
          <a:p>
            <a:r>
              <a:rPr lang="en-GB">
                <a:latin typeface="Candara"/>
                <a:ea typeface="+mn-lt"/>
                <a:cs typeface="+mn-lt"/>
              </a:rPr>
              <a:t>[</a:t>
            </a:r>
          </a:p>
          <a:p>
            <a:r>
              <a:rPr lang="en-GB">
                <a:latin typeface="Candara"/>
                <a:ea typeface="+mn-lt"/>
                <a:cs typeface="+mn-lt"/>
              </a:rPr>
              <a:t>Tips: You may provide a regular expression that fits into the following code: </a:t>
            </a:r>
          </a:p>
          <a:p>
            <a:r>
              <a:rPr lang="en-GB">
                <a:latin typeface="Candara"/>
                <a:ea typeface="+mn-lt"/>
                <a:cs typeface="+mn-lt"/>
              </a:rPr>
              <a:t>bs = BeautifulSoup( driver.page_source, 'html.parser')</a:t>
            </a:r>
            <a:br>
              <a:rPr lang="en-GB" dirty="0">
                <a:latin typeface="Candara"/>
                <a:ea typeface="+mn-lt"/>
                <a:cs typeface="+mn-lt"/>
              </a:rPr>
            </a:br>
            <a:r>
              <a:rPr lang="en-GB">
                <a:latin typeface="Candara"/>
                <a:ea typeface="+mn-lt"/>
                <a:cs typeface="+mn-lt"/>
              </a:rPr>
              <a:t>hashtags = bs.find_all('a', {'href': re.compile('______________')})</a:t>
            </a:r>
          </a:p>
          <a:p>
            <a:r>
              <a:rPr lang="en-GB">
                <a:latin typeface="Candara"/>
                <a:ea typeface="+mn-lt"/>
                <a:cs typeface="+mn-lt"/>
              </a:rPr>
              <a:t>]</a:t>
            </a:r>
          </a:p>
          <a:p>
            <a:endParaRPr lang="en-GB" dirty="0">
              <a:latin typeface="Candara"/>
              <a:ea typeface="+mn-lt"/>
              <a:cs typeface="+mn-lt"/>
            </a:endParaRPr>
          </a:p>
          <a:p>
            <a:r>
              <a:rPr lang="en-GB" b="1">
                <a:latin typeface="Candara"/>
                <a:ea typeface="+mn-lt"/>
                <a:cs typeface="+mn-lt"/>
              </a:rPr>
              <a:t>Write your python code here. </a:t>
            </a:r>
          </a:p>
          <a:p>
            <a:pPr>
              <a:buFont typeface="Arial"/>
            </a:pPr>
            <a:endParaRPr lang="en-GB" dirty="0">
              <a:latin typeface="Candara"/>
              <a:ea typeface="+mn-lt"/>
              <a:cs typeface="+mn-lt"/>
            </a:endParaRPr>
          </a:p>
        </p:txBody>
      </p:sp>
      <p:sp>
        <p:nvSpPr>
          <p:cNvPr id="5" name="Oval 4">
            <a:extLst>
              <a:ext uri="{FF2B5EF4-FFF2-40B4-BE49-F238E27FC236}">
                <a16:creationId xmlns:a16="http://schemas.microsoft.com/office/drawing/2014/main" id="{AC92BC38-2313-4A01-B977-1B2CBFC752C8}"/>
              </a:ext>
            </a:extLst>
          </p:cNvPr>
          <p:cNvSpPr/>
          <p:nvPr/>
        </p:nvSpPr>
        <p:spPr>
          <a:xfrm>
            <a:off x="7626625" y="2839278"/>
            <a:ext cx="636105" cy="344557"/>
          </a:xfrm>
          <a:prstGeom prst="ellipse">
            <a:avLst/>
          </a:prstGeom>
          <a:solidFill>
            <a:srgbClr val="ED7D31">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AED23913-13FA-466A-9C66-30FB6ECE1C75}"/>
              </a:ext>
            </a:extLst>
          </p:cNvPr>
          <p:cNvSpPr/>
          <p:nvPr/>
        </p:nvSpPr>
        <p:spPr>
          <a:xfrm rot="1680000">
            <a:off x="6326140" y="2262758"/>
            <a:ext cx="1338468" cy="483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9810F352-F7CB-421A-BD42-33CD0A785B63}"/>
              </a:ext>
            </a:extLst>
          </p:cNvPr>
          <p:cNvSpPr txBox="1"/>
          <p:nvPr/>
        </p:nvSpPr>
        <p:spPr>
          <a:xfrm>
            <a:off x="185531" y="159026"/>
            <a:ext cx="112643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latin typeface="Biome Light"/>
                <a:ea typeface="+mn-lt"/>
                <a:cs typeface="Biome Light"/>
              </a:rPr>
              <a:t>Homework/Lab exercise:  Investigate twitter.com pages and find following </a:t>
            </a:r>
            <a:r>
              <a:rPr lang="en-GB" b="1" dirty="0" err="1">
                <a:latin typeface="Biome Light"/>
                <a:ea typeface="+mn-lt"/>
                <a:cs typeface="Biome Light"/>
              </a:rPr>
              <a:t>informaiton</a:t>
            </a:r>
            <a:r>
              <a:rPr lang="en-GB" b="1" dirty="0">
                <a:latin typeface="Biome Light"/>
                <a:ea typeface="+mn-lt"/>
                <a:cs typeface="Biome Light"/>
              </a:rPr>
              <a:t>: </a:t>
            </a:r>
            <a:endParaRPr lang="en-US" dirty="0">
              <a:cs typeface="Calibri"/>
            </a:endParaRPr>
          </a:p>
        </p:txBody>
      </p:sp>
    </p:spTree>
    <p:extLst>
      <p:ext uri="{BB962C8B-B14F-4D97-AF65-F5344CB8AC3E}">
        <p14:creationId xmlns:p14="http://schemas.microsoft.com/office/powerpoint/2010/main" val="2458621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6FE9D9-8FBC-4BF5-8326-90BACD53ABC0}"/>
              </a:ext>
            </a:extLst>
          </p:cNvPr>
          <p:cNvSpPr txBox="1"/>
          <p:nvPr/>
        </p:nvSpPr>
        <p:spPr>
          <a:xfrm>
            <a:off x="-2899" y="6336057"/>
            <a:ext cx="12197993" cy="523220"/>
          </a:xfrm>
          <a:prstGeom prst="rect">
            <a:avLst/>
          </a:prstGeom>
          <a:solidFill>
            <a:schemeClr val="accent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solidFill>
                  <a:schemeClr val="bg1"/>
                </a:solidFill>
                <a:latin typeface="Biome Light"/>
                <a:cs typeface="Biome Light"/>
              </a:rPr>
              <a:t>Obligatory Assignment 03.  (Due date: TBA)</a:t>
            </a:r>
            <a:endParaRPr lang="en-US" dirty="0">
              <a:solidFill>
                <a:schemeClr val="bg1"/>
              </a:solidFill>
            </a:endParaRPr>
          </a:p>
        </p:txBody>
      </p:sp>
      <p:sp>
        <p:nvSpPr>
          <p:cNvPr id="2" name="TextBox 1">
            <a:extLst>
              <a:ext uri="{FF2B5EF4-FFF2-40B4-BE49-F238E27FC236}">
                <a16:creationId xmlns:a16="http://schemas.microsoft.com/office/drawing/2014/main" id="{30812E62-661C-4BEF-9613-AED39D1429C9}"/>
              </a:ext>
            </a:extLst>
          </p:cNvPr>
          <p:cNvSpPr txBox="1"/>
          <p:nvPr/>
        </p:nvSpPr>
        <p:spPr>
          <a:xfrm>
            <a:off x="318053" y="503583"/>
            <a:ext cx="11264347"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dirty="0">
                <a:latin typeface="Candara"/>
              </a:rPr>
            </a:br>
            <a:r>
              <a:rPr lang="en-US" b="1" dirty="0">
                <a:latin typeface="Candara"/>
                <a:cs typeface="Calibri"/>
              </a:rPr>
              <a:t>Task 2: Crawling Twitter hashtag pages with Selenium. </a:t>
            </a:r>
            <a:endParaRPr lang="en-US" b="1" dirty="0">
              <a:latin typeface="Candara"/>
              <a:cs typeface="Biome Light"/>
            </a:endParaRPr>
          </a:p>
          <a:p>
            <a:endParaRPr lang="en-GB" dirty="0">
              <a:latin typeface="Candara"/>
              <a:ea typeface="+mn-lt"/>
              <a:cs typeface="+mn-lt"/>
            </a:endParaRPr>
          </a:p>
          <a:p>
            <a:r>
              <a:rPr lang="en-GB" dirty="0">
                <a:latin typeface="Candara"/>
                <a:ea typeface="+mn-lt"/>
                <a:cs typeface="+mn-lt"/>
              </a:rPr>
              <a:t># Six degrees of twitter hashtags.</a:t>
            </a:r>
            <a:br>
              <a:rPr lang="en-GB" dirty="0">
                <a:latin typeface="Candara"/>
                <a:ea typeface="+mn-lt"/>
                <a:cs typeface="+mn-lt"/>
              </a:rPr>
            </a:br>
            <a:br>
              <a:rPr lang="en-GB" dirty="0">
                <a:latin typeface="Candara"/>
                <a:ea typeface="+mn-lt"/>
                <a:cs typeface="+mn-lt"/>
              </a:rPr>
            </a:br>
            <a:r>
              <a:rPr lang="en-GB" dirty="0">
                <a:latin typeface="Candara"/>
                <a:ea typeface="+mn-lt"/>
                <a:cs typeface="+mn-lt"/>
              </a:rPr>
              <a:t>Your program should crawl over 6 random twitter pages using hashtag links.</a:t>
            </a:r>
            <a:br>
              <a:rPr lang="en-GB" dirty="0">
                <a:latin typeface="Candara"/>
                <a:ea typeface="+mn-lt"/>
                <a:cs typeface="+mn-lt"/>
              </a:rPr>
            </a:br>
            <a:r>
              <a:rPr lang="en-GB" dirty="0">
                <a:latin typeface="Candara"/>
                <a:ea typeface="+mn-lt"/>
                <a:cs typeface="+mn-lt"/>
              </a:rPr>
              <a:t>Your program should keep track of already visited pages.</a:t>
            </a:r>
            <a:br>
              <a:rPr lang="en-GB" dirty="0">
                <a:latin typeface="Candara"/>
                <a:ea typeface="+mn-lt"/>
                <a:cs typeface="+mn-lt"/>
              </a:rPr>
            </a:br>
            <a:r>
              <a:rPr lang="en-GB" dirty="0">
                <a:latin typeface="Candara"/>
                <a:ea typeface="+mn-lt"/>
                <a:cs typeface="+mn-lt"/>
              </a:rPr>
              <a:t>Your program should only follow hyperlinks of hashtag links</a:t>
            </a:r>
            <a:endParaRPr lang="en-US" dirty="0">
              <a:latin typeface="Candara"/>
              <a:ea typeface="+mn-lt"/>
              <a:cs typeface="+mn-lt"/>
            </a:endParaRPr>
          </a:p>
          <a:p>
            <a:endParaRPr lang="en-GB" dirty="0">
              <a:latin typeface="Candara"/>
              <a:ea typeface="+mn-lt"/>
              <a:cs typeface="+mn-lt"/>
            </a:endParaRPr>
          </a:p>
          <a:p>
            <a:r>
              <a:rPr lang="en-GB" dirty="0">
                <a:latin typeface="Candara"/>
                <a:ea typeface="+mn-lt"/>
                <a:cs typeface="+mn-lt"/>
              </a:rPr>
              <a:t>Your program should follow these steps: </a:t>
            </a:r>
            <a:br>
              <a:rPr lang="en-GB" dirty="0">
                <a:latin typeface="Candara"/>
                <a:ea typeface="+mn-lt"/>
                <a:cs typeface="+mn-lt"/>
              </a:rPr>
            </a:br>
            <a:br>
              <a:rPr lang="en-GB" dirty="0">
                <a:latin typeface="Candara"/>
                <a:ea typeface="+mn-lt"/>
                <a:cs typeface="+mn-lt"/>
              </a:rPr>
            </a:br>
            <a:r>
              <a:rPr lang="en-GB" b="1" dirty="0">
                <a:latin typeface="Candara"/>
                <a:ea typeface="+mn-lt"/>
                <a:cs typeface="+mn-lt"/>
              </a:rPr>
              <a:t>1. Load a twitter page from a given url using Selenium</a:t>
            </a:r>
            <a:br>
              <a:rPr lang="en-GB" b="1" dirty="0">
                <a:latin typeface="Candara"/>
                <a:ea typeface="+mn-lt"/>
                <a:cs typeface="+mn-lt"/>
              </a:rPr>
            </a:br>
            <a:r>
              <a:rPr lang="en-GB" b="1" dirty="0">
                <a:latin typeface="Candara"/>
                <a:ea typeface="+mn-lt"/>
                <a:cs typeface="+mn-lt"/>
              </a:rPr>
              <a:t>2. Wait for some tweeter feeds to load. You may use </a:t>
            </a:r>
            <a:r>
              <a:rPr lang="en-GB" b="1" dirty="0" err="1">
                <a:latin typeface="Candara"/>
                <a:ea typeface="+mn-lt"/>
                <a:cs typeface="+mn-lt"/>
              </a:rPr>
              <a:t>WebDriverWait</a:t>
            </a:r>
            <a:r>
              <a:rPr lang="en-GB" b="1" dirty="0">
                <a:latin typeface="Candara"/>
                <a:ea typeface="+mn-lt"/>
                <a:cs typeface="+mn-lt"/>
              </a:rPr>
              <a:t> with EC.</a:t>
            </a:r>
            <a:br>
              <a:rPr lang="en-GB" b="1" dirty="0">
                <a:latin typeface="Candara"/>
                <a:ea typeface="+mn-lt"/>
                <a:cs typeface="+mn-lt"/>
              </a:rPr>
            </a:br>
            <a:r>
              <a:rPr lang="en-GB" b="1" dirty="0">
                <a:latin typeface="Candara"/>
                <a:ea typeface="+mn-lt"/>
                <a:cs typeface="+mn-lt"/>
              </a:rPr>
              <a:t>3. Select a hashtag randomly from the twitter page.</a:t>
            </a:r>
            <a:br>
              <a:rPr lang="en-GB" b="1" dirty="0">
                <a:latin typeface="Candara"/>
                <a:ea typeface="+mn-lt"/>
                <a:cs typeface="+mn-lt"/>
              </a:rPr>
            </a:br>
            <a:r>
              <a:rPr lang="en-GB" b="1" dirty="0">
                <a:latin typeface="Candara"/>
                <a:ea typeface="+mn-lt"/>
                <a:cs typeface="+mn-lt"/>
              </a:rPr>
              <a:t>4. Visit the randomly selected hashtag's hyperlink from step  3 and go to step 1.</a:t>
            </a:r>
            <a:br>
              <a:rPr lang="en-GB" b="1" dirty="0">
                <a:latin typeface="Candara"/>
                <a:ea typeface="+mn-lt"/>
                <a:cs typeface="+mn-lt"/>
              </a:rPr>
            </a:br>
            <a:r>
              <a:rPr lang="en-GB" b="1" dirty="0">
                <a:latin typeface="Candara"/>
                <a:ea typeface="+mn-lt"/>
                <a:cs typeface="+mn-lt"/>
              </a:rPr>
              <a:t>    Keep counting the number of visited pages and stop crawling if you have visited 6 pages.</a:t>
            </a:r>
          </a:p>
          <a:p>
            <a:endParaRPr lang="en-GB" b="1" dirty="0">
              <a:latin typeface="Candara"/>
              <a:ea typeface="+mn-lt"/>
              <a:cs typeface="+mn-lt"/>
            </a:endParaRPr>
          </a:p>
          <a:p>
            <a:endParaRPr lang="en-GB" b="1" dirty="0">
              <a:latin typeface="Candara"/>
              <a:ea typeface="+mn-lt"/>
              <a:cs typeface="+mn-lt"/>
            </a:endParaRPr>
          </a:p>
          <a:p>
            <a:r>
              <a:rPr lang="en-GB" dirty="0">
                <a:latin typeface="Candara"/>
                <a:ea typeface="+mn-lt"/>
                <a:cs typeface="+mn-lt"/>
              </a:rPr>
              <a:t>Note: Initial URL should look something like: </a:t>
            </a:r>
            <a:r>
              <a:rPr lang="en-GB" dirty="0">
                <a:latin typeface="Candara"/>
                <a:ea typeface="+mn-lt"/>
                <a:cs typeface="+mn-lt"/>
                <a:hlinkClick r:id="rId2"/>
              </a:rPr>
              <a:t>https://twitter.com/search?q=%23SpaceX</a:t>
            </a:r>
            <a:r>
              <a:rPr lang="en-GB" dirty="0">
                <a:latin typeface="Candara"/>
                <a:ea typeface="+mn-lt"/>
                <a:cs typeface="+mn-lt"/>
              </a:rPr>
              <a:t> </a:t>
            </a:r>
          </a:p>
          <a:p>
            <a:r>
              <a:rPr lang="en-GB" dirty="0">
                <a:latin typeface="Candara"/>
                <a:ea typeface="+mn-lt"/>
                <a:cs typeface="+mn-lt"/>
              </a:rPr>
              <a:t>Here %23 is representing # in UTF-8 encoding. </a:t>
            </a:r>
          </a:p>
        </p:txBody>
      </p:sp>
      <p:sp>
        <p:nvSpPr>
          <p:cNvPr id="3" name="TextBox 2">
            <a:extLst>
              <a:ext uri="{FF2B5EF4-FFF2-40B4-BE49-F238E27FC236}">
                <a16:creationId xmlns:a16="http://schemas.microsoft.com/office/drawing/2014/main" id="{A58E6C21-BFA1-40F3-93B2-92F5DCEB32EC}"/>
              </a:ext>
            </a:extLst>
          </p:cNvPr>
          <p:cNvSpPr txBox="1"/>
          <p:nvPr/>
        </p:nvSpPr>
        <p:spPr>
          <a:xfrm>
            <a:off x="8448261" y="231913"/>
            <a:ext cx="3677477" cy="2339102"/>
          </a:xfrm>
          <a:prstGeom prst="rect">
            <a:avLst/>
          </a:prstGeom>
          <a:solidFill>
            <a:schemeClr val="tx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t>Note: twitter.com/robots.txt file contains: </a:t>
            </a:r>
            <a:endParaRPr lang="en-US" sz="1600">
              <a:cs typeface="Calibri"/>
            </a:endParaRPr>
          </a:p>
          <a:p>
            <a:r>
              <a:rPr lang="en-GB" sz="1600">
                <a:ea typeface="+mn-lt"/>
                <a:cs typeface="+mn-lt"/>
              </a:rPr>
              <a:t># Every bot that might possibly read and respect this file.</a:t>
            </a:r>
          </a:p>
          <a:p>
            <a:r>
              <a:rPr lang="en-GB" dirty="0">
                <a:ea typeface="+mn-lt"/>
                <a:cs typeface="+mn-lt"/>
              </a:rPr>
              <a:t>
</a:t>
            </a:r>
            <a:r>
              <a:rPr lang="en-GB" sz="1600">
                <a:ea typeface="+mn-lt"/>
                <a:cs typeface="+mn-lt"/>
              </a:rPr>
              <a:t>User-agent: *</a:t>
            </a:r>
            <a:r>
              <a:rPr lang="en-GB" sz="1600" dirty="0">
                <a:ea typeface="+mn-lt"/>
                <a:cs typeface="+mn-lt"/>
              </a:rPr>
              <a:t>
</a:t>
            </a:r>
            <a:r>
              <a:rPr lang="en-GB" sz="1600">
                <a:ea typeface="+mn-lt"/>
                <a:cs typeface="+mn-lt"/>
              </a:rPr>
              <a:t>Allow: /*?lang=</a:t>
            </a:r>
            <a:r>
              <a:rPr lang="en-GB" sz="1600" dirty="0">
                <a:ea typeface="+mn-lt"/>
                <a:cs typeface="+mn-lt"/>
              </a:rPr>
              <a:t>
</a:t>
            </a:r>
            <a:r>
              <a:rPr lang="en-GB" sz="1600">
                <a:ea typeface="+mn-lt"/>
                <a:cs typeface="+mn-lt"/>
              </a:rPr>
              <a:t>Allow: /hashtag/*?src=</a:t>
            </a:r>
            <a:r>
              <a:rPr lang="en-GB" sz="1600" dirty="0">
                <a:ea typeface="+mn-lt"/>
                <a:cs typeface="+mn-lt"/>
              </a:rPr>
              <a:t>
</a:t>
            </a:r>
            <a:r>
              <a:rPr lang="en-GB" sz="1600">
                <a:ea typeface="+mn-lt"/>
                <a:cs typeface="+mn-lt"/>
              </a:rPr>
              <a:t>Allow: /search?q=%23</a:t>
            </a:r>
            <a:r>
              <a:rPr lang="en-GB" sz="1600" dirty="0">
                <a:ea typeface="+mn-lt"/>
                <a:cs typeface="+mn-lt"/>
              </a:rPr>
              <a:t>
</a:t>
            </a:r>
            <a:r>
              <a:rPr lang="en-GB" sz="1600">
                <a:ea typeface="+mn-lt"/>
                <a:cs typeface="+mn-lt"/>
              </a:rPr>
              <a:t>Allow: /i/api/</a:t>
            </a:r>
            <a:endParaRPr lang="en-GB" sz="1600">
              <a:cs typeface="Calibri"/>
            </a:endParaRPr>
          </a:p>
        </p:txBody>
      </p:sp>
    </p:spTree>
    <p:extLst>
      <p:ext uri="{BB962C8B-B14F-4D97-AF65-F5344CB8AC3E}">
        <p14:creationId xmlns:p14="http://schemas.microsoft.com/office/powerpoint/2010/main" val="3538955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16EF6-67F9-48E8-BE27-FF29D4B40430}"/>
              </a:ext>
            </a:extLst>
          </p:cNvPr>
          <p:cNvSpPr txBox="1"/>
          <p:nvPr/>
        </p:nvSpPr>
        <p:spPr>
          <a:xfrm>
            <a:off x="443176" y="160957"/>
            <a:ext cx="107733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latin typeface="Biome Light"/>
                <a:cs typeface="Biome Light"/>
              </a:rPr>
              <a:t>Example (JavaScript)</a:t>
            </a:r>
            <a:endParaRPr lang="en-US" dirty="0"/>
          </a:p>
        </p:txBody>
      </p:sp>
      <p:sp>
        <p:nvSpPr>
          <p:cNvPr id="3" name="TextBox 2">
            <a:extLst>
              <a:ext uri="{FF2B5EF4-FFF2-40B4-BE49-F238E27FC236}">
                <a16:creationId xmlns:a16="http://schemas.microsoft.com/office/drawing/2014/main" id="{308EDB0D-AC69-4691-AE9B-10AA69C0BB1E}"/>
              </a:ext>
            </a:extLst>
          </p:cNvPr>
          <p:cNvSpPr txBox="1"/>
          <p:nvPr/>
        </p:nvSpPr>
        <p:spPr>
          <a:xfrm>
            <a:off x="445428" y="919934"/>
            <a:ext cx="1133060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Candara"/>
                <a:ea typeface="+mn-lt"/>
                <a:cs typeface="+mn-lt"/>
              </a:rPr>
              <a:t>The following </a:t>
            </a:r>
            <a:r>
              <a:rPr lang="en-GB" err="1">
                <a:latin typeface="Candara"/>
                <a:ea typeface="+mn-lt"/>
                <a:cs typeface="+mn-lt"/>
              </a:rPr>
              <a:t>javascript</a:t>
            </a:r>
            <a:r>
              <a:rPr lang="en-GB" dirty="0">
                <a:latin typeface="Candara"/>
                <a:ea typeface="+mn-lt"/>
                <a:cs typeface="+mn-lt"/>
              </a:rPr>
              <a:t> code inside a HTML file will dynamically manipulate the DOM.</a:t>
            </a:r>
            <a:endParaRPr lang="en-GB">
              <a:latin typeface="Candara"/>
              <a:cs typeface="Calibri"/>
            </a:endParaRPr>
          </a:p>
          <a:p>
            <a:endParaRPr lang="en-GB" dirty="0">
              <a:latin typeface="Biome Light"/>
              <a:cs typeface="Calibri"/>
            </a:endParaRPr>
          </a:p>
          <a:p>
            <a:r>
              <a:rPr lang="en-GB" dirty="0">
                <a:latin typeface="Biome Light"/>
                <a:ea typeface="+mn-lt"/>
                <a:cs typeface="+mn-lt"/>
              </a:rPr>
              <a:t>&lt;html&gt;</a:t>
            </a:r>
            <a:br>
              <a:rPr lang="en-GB" dirty="0">
                <a:latin typeface="Biome Light"/>
                <a:ea typeface="+mn-lt"/>
                <a:cs typeface="+mn-lt"/>
              </a:rPr>
            </a:br>
            <a:r>
              <a:rPr lang="en-GB" dirty="0">
                <a:latin typeface="Biome Light"/>
                <a:ea typeface="+mn-lt"/>
                <a:cs typeface="+mn-lt"/>
              </a:rPr>
              <a:t>&lt;body&gt;</a:t>
            </a:r>
            <a:br>
              <a:rPr lang="en-GB" dirty="0">
                <a:latin typeface="Biome Light"/>
                <a:ea typeface="+mn-lt"/>
                <a:cs typeface="+mn-lt"/>
              </a:rPr>
            </a:br>
            <a:r>
              <a:rPr lang="en-GB" dirty="0">
                <a:latin typeface="Biome Light"/>
                <a:ea typeface="+mn-lt"/>
                <a:cs typeface="+mn-lt"/>
              </a:rPr>
              <a:t>&lt;p id="p1"&gt;Hello World! &lt;/p&gt;</a:t>
            </a:r>
            <a:br>
              <a:rPr lang="en-GB" dirty="0">
                <a:latin typeface="Biome Light"/>
                <a:ea typeface="+mn-lt"/>
                <a:cs typeface="+mn-lt"/>
              </a:rPr>
            </a:br>
            <a:r>
              <a:rPr lang="en-GB" dirty="0">
                <a:latin typeface="Biome Light"/>
                <a:ea typeface="+mn-lt"/>
                <a:cs typeface="+mn-lt"/>
              </a:rPr>
              <a:t>&lt;script&gt;</a:t>
            </a:r>
            <a:br>
              <a:rPr lang="en-GB" dirty="0">
                <a:latin typeface="Biome Light"/>
                <a:ea typeface="+mn-lt"/>
                <a:cs typeface="+mn-lt"/>
              </a:rPr>
            </a:br>
            <a:r>
              <a:rPr lang="en-GB" dirty="0" err="1">
                <a:latin typeface="Biome Light"/>
                <a:ea typeface="+mn-lt"/>
                <a:cs typeface="+mn-lt"/>
              </a:rPr>
              <a:t>document.getElementById</a:t>
            </a:r>
            <a:r>
              <a:rPr lang="en-GB" dirty="0">
                <a:latin typeface="Biome Light"/>
                <a:ea typeface="+mn-lt"/>
                <a:cs typeface="+mn-lt"/>
              </a:rPr>
              <a:t>("p1").</a:t>
            </a:r>
            <a:r>
              <a:rPr lang="en-GB" dirty="0" err="1">
                <a:latin typeface="Biome Light"/>
                <a:ea typeface="+mn-lt"/>
                <a:cs typeface="+mn-lt"/>
              </a:rPr>
              <a:t>innerHTML</a:t>
            </a:r>
            <a:r>
              <a:rPr lang="en-GB" dirty="0">
                <a:latin typeface="Biome Light"/>
                <a:ea typeface="+mn-lt"/>
                <a:cs typeface="+mn-lt"/>
              </a:rPr>
              <a:t> = "&lt;a </a:t>
            </a:r>
            <a:r>
              <a:rPr lang="en-GB" dirty="0" err="1">
                <a:latin typeface="Biome Light"/>
                <a:ea typeface="+mn-lt"/>
                <a:cs typeface="+mn-lt"/>
              </a:rPr>
              <a:t>href</a:t>
            </a:r>
            <a:r>
              <a:rPr lang="en-GB" dirty="0">
                <a:latin typeface="Biome Light"/>
                <a:ea typeface="+mn-lt"/>
                <a:cs typeface="+mn-lt"/>
              </a:rPr>
              <a:t>='https://www.uib.no/'&gt;University of Bergen: &lt;/a&gt;";</a:t>
            </a:r>
            <a:br>
              <a:rPr lang="en-GB" dirty="0">
                <a:latin typeface="Biome Light"/>
                <a:ea typeface="+mn-lt"/>
                <a:cs typeface="+mn-lt"/>
              </a:rPr>
            </a:br>
            <a:r>
              <a:rPr lang="en-GB" dirty="0">
                <a:latin typeface="Biome Light"/>
                <a:ea typeface="+mn-lt"/>
                <a:cs typeface="+mn-lt"/>
              </a:rPr>
              <a:t>&lt;/script&gt;</a:t>
            </a:r>
            <a:br>
              <a:rPr lang="en-GB" dirty="0">
                <a:latin typeface="Biome Light"/>
                <a:ea typeface="+mn-lt"/>
                <a:cs typeface="+mn-lt"/>
              </a:rPr>
            </a:br>
            <a:r>
              <a:rPr lang="en-GB" dirty="0">
                <a:latin typeface="Biome Light"/>
                <a:ea typeface="+mn-lt"/>
                <a:cs typeface="+mn-lt"/>
              </a:rPr>
              <a:t>&lt;/body&gt;</a:t>
            </a:r>
            <a:br>
              <a:rPr lang="en-GB" dirty="0">
                <a:latin typeface="Biome Light"/>
                <a:ea typeface="+mn-lt"/>
                <a:cs typeface="+mn-lt"/>
              </a:rPr>
            </a:br>
            <a:r>
              <a:rPr lang="en-GB" dirty="0">
                <a:latin typeface="Biome Light"/>
                <a:ea typeface="+mn-lt"/>
                <a:cs typeface="+mn-lt"/>
              </a:rPr>
              <a:t>&lt;/html&gt;</a:t>
            </a:r>
            <a:endParaRPr lang="en-GB">
              <a:latin typeface="Biome Light"/>
              <a:cs typeface="Calibri" panose="020F0502020204030204"/>
            </a:endParaRPr>
          </a:p>
        </p:txBody>
      </p:sp>
      <p:sp>
        <p:nvSpPr>
          <p:cNvPr id="4" name="TextBox 3">
            <a:extLst>
              <a:ext uri="{FF2B5EF4-FFF2-40B4-BE49-F238E27FC236}">
                <a16:creationId xmlns:a16="http://schemas.microsoft.com/office/drawing/2014/main" id="{F669B542-ACF9-4650-BCB5-DCCA903452CB}"/>
              </a:ext>
            </a:extLst>
          </p:cNvPr>
          <p:cNvSpPr txBox="1"/>
          <p:nvPr/>
        </p:nvSpPr>
        <p:spPr>
          <a:xfrm>
            <a:off x="337930" y="4492486"/>
            <a:ext cx="97005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solidFill>
                  <a:srgbClr val="FF0000"/>
                </a:solidFill>
                <a:latin typeface="Biome Light"/>
                <a:cs typeface="Biome Light"/>
              </a:rPr>
              <a:t>What will happen if we try to parse this content of HTML using </a:t>
            </a:r>
            <a:r>
              <a:rPr lang="en-GB" b="1" dirty="0" err="1">
                <a:solidFill>
                  <a:srgbClr val="FF0000"/>
                </a:solidFill>
                <a:latin typeface="Biome Light"/>
                <a:cs typeface="Biome Light"/>
              </a:rPr>
              <a:t>BeautifulSoup</a:t>
            </a:r>
            <a:r>
              <a:rPr lang="en-GB" b="1" dirty="0">
                <a:solidFill>
                  <a:srgbClr val="FF0000"/>
                </a:solidFill>
                <a:latin typeface="Biome Light"/>
                <a:cs typeface="Biome Light"/>
              </a:rPr>
              <a:t> ? </a:t>
            </a:r>
            <a:endParaRPr lang="en-US" b="1">
              <a:solidFill>
                <a:srgbClr val="FF0000"/>
              </a:solidFill>
              <a:latin typeface="Biome Light"/>
              <a:cs typeface="Biome Light"/>
            </a:endParaRPr>
          </a:p>
        </p:txBody>
      </p:sp>
    </p:spTree>
    <p:extLst>
      <p:ext uri="{BB962C8B-B14F-4D97-AF65-F5344CB8AC3E}">
        <p14:creationId xmlns:p14="http://schemas.microsoft.com/office/powerpoint/2010/main" val="2222980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69B542-ACF9-4650-BCB5-DCCA903452CB}"/>
              </a:ext>
            </a:extLst>
          </p:cNvPr>
          <p:cNvSpPr txBox="1"/>
          <p:nvPr/>
        </p:nvSpPr>
        <p:spPr>
          <a:xfrm>
            <a:off x="258417" y="463825"/>
            <a:ext cx="97005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latin typeface="Biome Light"/>
                <a:cs typeface="Biome Light"/>
              </a:rPr>
              <a:t>Lets run the following code and see what happens!</a:t>
            </a:r>
            <a:endParaRPr lang="en-US" dirty="0">
              <a:cs typeface="Calibri"/>
            </a:endParaRPr>
          </a:p>
        </p:txBody>
      </p:sp>
      <p:pic>
        <p:nvPicPr>
          <p:cNvPr id="6" name="Picture 6" descr="Text&#10;&#10;Description automatically generated">
            <a:extLst>
              <a:ext uri="{FF2B5EF4-FFF2-40B4-BE49-F238E27FC236}">
                <a16:creationId xmlns:a16="http://schemas.microsoft.com/office/drawing/2014/main" id="{AFF9996B-0C19-44B7-B43F-ADDA4D82CA11}"/>
              </a:ext>
            </a:extLst>
          </p:cNvPr>
          <p:cNvPicPr>
            <a:picLocks noChangeAspect="1"/>
          </p:cNvPicPr>
          <p:nvPr/>
        </p:nvPicPr>
        <p:blipFill>
          <a:blip r:embed="rId2"/>
          <a:stretch>
            <a:fillRect/>
          </a:stretch>
        </p:blipFill>
        <p:spPr>
          <a:xfrm>
            <a:off x="152400" y="1219936"/>
            <a:ext cx="11942100" cy="37110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37F7D6BC-A1B9-4254-BF36-ECDAC1AA4205}"/>
              </a:ext>
            </a:extLst>
          </p:cNvPr>
          <p:cNvSpPr txBox="1"/>
          <p:nvPr/>
        </p:nvSpPr>
        <p:spPr>
          <a:xfrm>
            <a:off x="377686" y="5936973"/>
            <a:ext cx="97005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solidFill>
                  <a:srgbClr val="FF0000"/>
                </a:solidFill>
                <a:latin typeface="Biome Light"/>
                <a:cs typeface="Biome Light"/>
              </a:rPr>
              <a:t>Can you explain what happens and why ? </a:t>
            </a:r>
            <a:endParaRPr lang="en-US" dirty="0"/>
          </a:p>
        </p:txBody>
      </p:sp>
    </p:spTree>
    <p:extLst>
      <p:ext uri="{BB962C8B-B14F-4D97-AF65-F5344CB8AC3E}">
        <p14:creationId xmlns:p14="http://schemas.microsoft.com/office/powerpoint/2010/main" val="4200979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69B542-ACF9-4650-BCB5-DCCA903452CB}"/>
              </a:ext>
            </a:extLst>
          </p:cNvPr>
          <p:cNvSpPr txBox="1"/>
          <p:nvPr/>
        </p:nvSpPr>
        <p:spPr>
          <a:xfrm>
            <a:off x="0" y="-1"/>
            <a:ext cx="12191999" cy="369332"/>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solidFill>
                  <a:srgbClr val="FFFFFF"/>
                </a:solidFill>
                <a:latin typeface="Biome Light"/>
                <a:cs typeface="Biome Light"/>
              </a:rPr>
              <a:t>Ajax and Dynamic HTML</a:t>
            </a:r>
            <a:endParaRPr lang="en-US" dirty="0">
              <a:solidFill>
                <a:srgbClr val="FFFFFF"/>
              </a:solidFill>
            </a:endParaRPr>
          </a:p>
        </p:txBody>
      </p:sp>
      <p:sp>
        <p:nvSpPr>
          <p:cNvPr id="8" name="TextBox 7">
            <a:extLst>
              <a:ext uri="{FF2B5EF4-FFF2-40B4-BE49-F238E27FC236}">
                <a16:creationId xmlns:a16="http://schemas.microsoft.com/office/drawing/2014/main" id="{37F7D6BC-A1B9-4254-BF36-ECDAC1AA4205}"/>
              </a:ext>
            </a:extLst>
          </p:cNvPr>
          <p:cNvSpPr txBox="1"/>
          <p:nvPr/>
        </p:nvSpPr>
        <p:spPr>
          <a:xfrm>
            <a:off x="245164" y="848138"/>
            <a:ext cx="10933043"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i="1" dirty="0">
                <a:latin typeface="Candara"/>
                <a:ea typeface="+mn-lt"/>
                <a:cs typeface="+mn-lt"/>
              </a:rPr>
              <a:t>Ajax </a:t>
            </a:r>
            <a:r>
              <a:rPr lang="en-GB" dirty="0">
                <a:latin typeface="Candara"/>
                <a:ea typeface="+mn-lt"/>
                <a:cs typeface="+mn-lt"/>
              </a:rPr>
              <a:t>stands for </a:t>
            </a:r>
            <a:r>
              <a:rPr lang="en-GB" i="1" dirty="0">
                <a:latin typeface="Candara"/>
                <a:ea typeface="+mn-lt"/>
                <a:cs typeface="+mn-lt"/>
              </a:rPr>
              <a:t>Asynchronous JavaScript and XML</a:t>
            </a:r>
            <a:r>
              <a:rPr lang="en-GB" dirty="0">
                <a:latin typeface="Candara"/>
                <a:ea typeface="+mn-lt"/>
                <a:cs typeface="+mn-lt"/>
              </a:rPr>
              <a:t>, and is used to send information to and receive it from a web server without making a separate page request. </a:t>
            </a:r>
            <a:endParaRPr lang="en-US">
              <a:latin typeface="Candara"/>
              <a:cs typeface="Biome Light"/>
            </a:endParaRPr>
          </a:p>
          <a:p>
            <a:endParaRPr lang="en-GB" b="1" dirty="0">
              <a:solidFill>
                <a:srgbClr val="FF0000"/>
              </a:solidFill>
              <a:latin typeface="Candara"/>
              <a:cs typeface="Biome Light"/>
            </a:endParaRPr>
          </a:p>
          <a:p>
            <a:r>
              <a:rPr lang="en-GB" dirty="0">
                <a:latin typeface="Candara"/>
                <a:ea typeface="+mn-lt"/>
                <a:cs typeface="+mn-lt"/>
              </a:rPr>
              <a:t>If you scrape many websites, you will soon run into a situation in which the content you are viewing in your browser does not match the content you see in the source code you’re retrieving from the site. </a:t>
            </a:r>
          </a:p>
          <a:p>
            <a:endParaRPr lang="en-GB" dirty="0">
              <a:latin typeface="Candara"/>
              <a:ea typeface="+mn-lt"/>
              <a:cs typeface="+mn-lt"/>
            </a:endParaRPr>
          </a:p>
          <a:p>
            <a:endParaRPr lang="en-GB" dirty="0">
              <a:latin typeface="Candara"/>
              <a:cs typeface="Calibri"/>
            </a:endParaRPr>
          </a:p>
          <a:p>
            <a:r>
              <a:rPr lang="en-GB" dirty="0">
                <a:solidFill>
                  <a:srgbClr val="000000"/>
                </a:solidFill>
                <a:latin typeface="Candara"/>
                <a:cs typeface="Calibri"/>
              </a:rPr>
              <a:t>Example: </a:t>
            </a:r>
          </a:p>
          <a:p>
            <a:endParaRPr lang="en-GB" dirty="0">
              <a:solidFill>
                <a:srgbClr val="000000"/>
              </a:solidFill>
              <a:latin typeface="Candara"/>
              <a:cs typeface="Calibri"/>
            </a:endParaRPr>
          </a:p>
          <a:p>
            <a:r>
              <a:rPr lang="en-GB" dirty="0">
                <a:solidFill>
                  <a:srgbClr val="000000"/>
                </a:solidFill>
                <a:latin typeface="Candara"/>
                <a:cs typeface="Calibri"/>
              </a:rPr>
              <a:t>See the following webpage in a browser: </a:t>
            </a:r>
            <a:r>
              <a:rPr lang="en-GB" dirty="0">
                <a:latin typeface="Candara"/>
                <a:ea typeface="+mn-lt"/>
                <a:cs typeface="+mn-lt"/>
                <a:hlinkClick r:id="rId2"/>
              </a:rPr>
              <a:t>http://pythonscraping.com/pages/javascript/ajaxDemo.html</a:t>
            </a:r>
            <a:r>
              <a:rPr lang="en-GB" dirty="0">
                <a:latin typeface="Candara"/>
                <a:ea typeface="+mn-lt"/>
                <a:cs typeface="+mn-lt"/>
              </a:rPr>
              <a:t> </a:t>
            </a:r>
            <a:endParaRPr lang="en-GB">
              <a:latin typeface="Candara"/>
              <a:cs typeface="Calibri"/>
            </a:endParaRPr>
          </a:p>
          <a:p>
            <a:r>
              <a:rPr lang="en-GB" dirty="0">
                <a:solidFill>
                  <a:srgbClr val="000000"/>
                </a:solidFill>
                <a:latin typeface="Candara"/>
                <a:cs typeface="Calibri"/>
              </a:rPr>
              <a:t>And see the source code by right clicking on your browser and selecting 'view page source'. </a:t>
            </a:r>
          </a:p>
          <a:p>
            <a:endParaRPr lang="en-GB" dirty="0">
              <a:solidFill>
                <a:srgbClr val="000000"/>
              </a:solidFill>
              <a:latin typeface="Candara"/>
              <a:cs typeface="Calibri"/>
            </a:endParaRPr>
          </a:p>
          <a:p>
            <a:endParaRPr lang="en-GB" dirty="0">
              <a:solidFill>
                <a:srgbClr val="000000"/>
              </a:solidFill>
              <a:latin typeface="Candara"/>
              <a:cs typeface="Calibri"/>
            </a:endParaRPr>
          </a:p>
          <a:p>
            <a:r>
              <a:rPr lang="en-GB" b="1" dirty="0">
                <a:solidFill>
                  <a:srgbClr val="000000"/>
                </a:solidFill>
                <a:latin typeface="Candara"/>
                <a:cs typeface="Calibri"/>
              </a:rPr>
              <a:t>There are many websites that uses </a:t>
            </a:r>
            <a:r>
              <a:rPr lang="en-GB" b="1" dirty="0" err="1">
                <a:solidFill>
                  <a:srgbClr val="000000"/>
                </a:solidFill>
                <a:latin typeface="Candara"/>
                <a:cs typeface="Calibri"/>
              </a:rPr>
              <a:t>Javascript</a:t>
            </a:r>
            <a:r>
              <a:rPr lang="en-GB" b="1" dirty="0">
                <a:solidFill>
                  <a:srgbClr val="000000"/>
                </a:solidFill>
                <a:latin typeface="Candara"/>
                <a:cs typeface="Calibri"/>
              </a:rPr>
              <a:t> which dynamically manipulates DOM, How can we scrape these webpages ? </a:t>
            </a:r>
          </a:p>
          <a:p>
            <a:endParaRPr lang="en-GB" dirty="0">
              <a:solidFill>
                <a:srgbClr val="000000"/>
              </a:solidFill>
              <a:latin typeface="Candara"/>
              <a:cs typeface="Calibri"/>
            </a:endParaRPr>
          </a:p>
          <a:p>
            <a:endParaRPr lang="en-GB" b="1" dirty="0">
              <a:solidFill>
                <a:srgbClr val="FF0000"/>
              </a:solidFill>
              <a:latin typeface="Candara"/>
              <a:cs typeface="Biome Light"/>
            </a:endParaRPr>
          </a:p>
        </p:txBody>
      </p:sp>
    </p:spTree>
    <p:extLst>
      <p:ext uri="{BB962C8B-B14F-4D97-AF65-F5344CB8AC3E}">
        <p14:creationId xmlns:p14="http://schemas.microsoft.com/office/powerpoint/2010/main" val="1343011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16EF6-67F9-48E8-BE27-FF29D4B40430}"/>
              </a:ext>
            </a:extLst>
          </p:cNvPr>
          <p:cNvSpPr txBox="1"/>
          <p:nvPr/>
        </p:nvSpPr>
        <p:spPr>
          <a:xfrm>
            <a:off x="496185" y="558265"/>
            <a:ext cx="107733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latin typeface="Biome Light"/>
                <a:cs typeface="Biome Light"/>
              </a:rPr>
              <a:t>Selenium Python</a:t>
            </a:r>
          </a:p>
        </p:txBody>
      </p:sp>
      <p:sp>
        <p:nvSpPr>
          <p:cNvPr id="3" name="TextBox 2">
            <a:extLst>
              <a:ext uri="{FF2B5EF4-FFF2-40B4-BE49-F238E27FC236}">
                <a16:creationId xmlns:a16="http://schemas.microsoft.com/office/drawing/2014/main" id="{308EDB0D-AC69-4691-AE9B-10AA69C0BB1E}"/>
              </a:ext>
            </a:extLst>
          </p:cNvPr>
          <p:cNvSpPr txBox="1"/>
          <p:nvPr/>
        </p:nvSpPr>
        <p:spPr>
          <a:xfrm>
            <a:off x="748748" y="1755914"/>
            <a:ext cx="1086678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latin typeface="Candara"/>
                <a:ea typeface="+mn-lt"/>
                <a:cs typeface="+mn-lt"/>
              </a:rPr>
              <a:t>Selenium’s Python Module is built to perform automated testing with Python. </a:t>
            </a:r>
            <a:endParaRPr lang="en-US">
              <a:latin typeface="Candara"/>
              <a:ea typeface="+mn-lt"/>
              <a:cs typeface="Biome Light"/>
            </a:endParaRPr>
          </a:p>
          <a:p>
            <a:pPr marL="285750" indent="-285750">
              <a:buFont typeface="Arial"/>
              <a:buChar char="•"/>
            </a:pPr>
            <a:endParaRPr lang="en-GB" dirty="0">
              <a:latin typeface="Candara"/>
              <a:ea typeface="+mn-lt"/>
              <a:cs typeface="+mn-lt"/>
            </a:endParaRPr>
          </a:p>
          <a:p>
            <a:pPr marL="285750" indent="-285750">
              <a:buFont typeface="Arial"/>
              <a:buChar char="•"/>
            </a:pPr>
            <a:r>
              <a:rPr lang="en-GB" dirty="0">
                <a:latin typeface="Candara"/>
                <a:ea typeface="+mn-lt"/>
                <a:cs typeface="+mn-lt"/>
              </a:rPr>
              <a:t>It provides an API to write functional/acceptance tests using Selenium WebDriver.</a:t>
            </a:r>
          </a:p>
          <a:p>
            <a:pPr marL="285750" indent="-285750">
              <a:buFont typeface="Arial"/>
              <a:buChar char="•"/>
            </a:pPr>
            <a:endParaRPr lang="en-GB" dirty="0">
              <a:latin typeface="Candara"/>
              <a:cs typeface="Calibri"/>
            </a:endParaRPr>
          </a:p>
          <a:p>
            <a:pPr marL="285750" indent="-285750">
              <a:buFont typeface="Arial"/>
              <a:buChar char="•"/>
            </a:pPr>
            <a:r>
              <a:rPr lang="en-GB" dirty="0">
                <a:latin typeface="Candara"/>
                <a:cs typeface="Calibri"/>
              </a:rPr>
              <a:t>It allows us to execute JavaScript in Selenium WebDriver. </a:t>
            </a:r>
          </a:p>
          <a:p>
            <a:pPr marL="285750" indent="-285750">
              <a:buFont typeface="Arial"/>
              <a:buChar char="•"/>
            </a:pPr>
            <a:endParaRPr lang="en-GB" dirty="0">
              <a:latin typeface="Candara"/>
              <a:cs typeface="Calibri"/>
            </a:endParaRPr>
          </a:p>
          <a:p>
            <a:pPr marL="285750" indent="-285750">
              <a:buFont typeface="Arial"/>
              <a:buChar char="•"/>
            </a:pPr>
            <a:r>
              <a:rPr lang="en-GB" dirty="0">
                <a:latin typeface="Candara"/>
                <a:cs typeface="Calibri"/>
              </a:rPr>
              <a:t>With WebDriver it is possible to open a webpage and interact with webpages. </a:t>
            </a:r>
            <a:endParaRPr lang="en-GB">
              <a:latin typeface="Candara"/>
            </a:endParaRPr>
          </a:p>
          <a:p>
            <a:pPr marL="285750" indent="-285750">
              <a:buFont typeface="Arial"/>
              <a:buChar char="•"/>
            </a:pPr>
            <a:endParaRPr lang="en-GB" dirty="0">
              <a:latin typeface="Candara"/>
              <a:ea typeface="+mn-lt"/>
              <a:cs typeface="+mn-lt"/>
            </a:endParaRPr>
          </a:p>
          <a:p>
            <a:pPr marL="285750" indent="-285750">
              <a:buFont typeface="Arial"/>
              <a:buChar char="•"/>
            </a:pPr>
            <a:r>
              <a:rPr lang="en-GB">
                <a:latin typeface="Candara"/>
                <a:ea typeface="+mn-lt"/>
                <a:cs typeface="+mn-lt"/>
              </a:rPr>
              <a:t>There are multiple strategies to find a web element in a web page using Selenium. </a:t>
            </a:r>
            <a:endParaRPr lang="en-GB">
              <a:latin typeface="Candara"/>
            </a:endParaRPr>
          </a:p>
          <a:p>
            <a:pPr marL="285750" indent="-285750">
              <a:buFont typeface="Arial"/>
              <a:buChar char="•"/>
            </a:pPr>
            <a:endParaRPr lang="en-GB" dirty="0">
              <a:latin typeface="Candara"/>
              <a:ea typeface="+mn-lt"/>
              <a:cs typeface="+mn-lt"/>
            </a:endParaRPr>
          </a:p>
          <a:p>
            <a:pPr marL="285750" indent="-285750">
              <a:buFont typeface="Arial"/>
              <a:buChar char="•"/>
            </a:pPr>
            <a:r>
              <a:rPr lang="en-GB" dirty="0">
                <a:latin typeface="Candara"/>
                <a:ea typeface="+mn-lt"/>
                <a:cs typeface="+mn-lt"/>
              </a:rPr>
              <a:t>Selenium WebDriver offers various useful methods to control the session.</a:t>
            </a:r>
            <a:endParaRPr lang="en-GB">
              <a:latin typeface="Candara"/>
              <a:cs typeface="Biome Light"/>
            </a:endParaRPr>
          </a:p>
        </p:txBody>
      </p:sp>
    </p:spTree>
    <p:extLst>
      <p:ext uri="{BB962C8B-B14F-4D97-AF65-F5344CB8AC3E}">
        <p14:creationId xmlns:p14="http://schemas.microsoft.com/office/powerpoint/2010/main" val="1701918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16EF6-67F9-48E8-BE27-FF29D4B40430}"/>
              </a:ext>
            </a:extLst>
          </p:cNvPr>
          <p:cNvSpPr txBox="1"/>
          <p:nvPr/>
        </p:nvSpPr>
        <p:spPr>
          <a:xfrm>
            <a:off x="496185" y="558265"/>
            <a:ext cx="107733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latin typeface="Biome Light"/>
                <a:cs typeface="Biome Light"/>
              </a:rPr>
              <a:t>WebDriver object</a:t>
            </a:r>
            <a:endParaRPr lang="en-US" b="1">
              <a:cs typeface="Calibri"/>
            </a:endParaRPr>
          </a:p>
        </p:txBody>
      </p:sp>
      <p:sp>
        <p:nvSpPr>
          <p:cNvPr id="3" name="TextBox 2">
            <a:extLst>
              <a:ext uri="{FF2B5EF4-FFF2-40B4-BE49-F238E27FC236}">
                <a16:creationId xmlns:a16="http://schemas.microsoft.com/office/drawing/2014/main" id="{308EDB0D-AC69-4691-AE9B-10AA69C0BB1E}"/>
              </a:ext>
            </a:extLst>
          </p:cNvPr>
          <p:cNvSpPr txBox="1"/>
          <p:nvPr/>
        </p:nvSpPr>
        <p:spPr>
          <a:xfrm>
            <a:off x="748748" y="1755914"/>
            <a:ext cx="1086678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2000" dirty="0">
                <a:latin typeface="Candara"/>
                <a:ea typeface="+mn-lt"/>
                <a:cs typeface="+mn-lt"/>
              </a:rPr>
              <a:t>The WebDriver object is a bit like a browser in that it can load websites, but it can also be used to find page elements, interact with elements on the page (send text, click, etc.), and do other actions to drive the web scrapers. </a:t>
            </a:r>
            <a:endParaRPr lang="en-US" sz="2000">
              <a:latin typeface="Candara"/>
              <a:ea typeface="+mn-lt"/>
              <a:cs typeface="Biome Light"/>
            </a:endParaRPr>
          </a:p>
          <a:p>
            <a:pPr marL="285750" indent="-285750">
              <a:buFont typeface="Arial"/>
              <a:buChar char="•"/>
            </a:pPr>
            <a:endParaRPr lang="en-GB" sz="2000" dirty="0">
              <a:latin typeface="Candara"/>
              <a:cs typeface="Calibri"/>
            </a:endParaRPr>
          </a:p>
        </p:txBody>
      </p:sp>
    </p:spTree>
    <p:extLst>
      <p:ext uri="{BB962C8B-B14F-4D97-AF65-F5344CB8AC3E}">
        <p14:creationId xmlns:p14="http://schemas.microsoft.com/office/powerpoint/2010/main" val="736846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43</Slides>
  <Notes>0</Notes>
  <HiddenSlides>0</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2732</cp:revision>
  <dcterms:created xsi:type="dcterms:W3CDTF">2020-12-10T10:52:01Z</dcterms:created>
  <dcterms:modified xsi:type="dcterms:W3CDTF">2023-02-19T16:08:12Z</dcterms:modified>
</cp:coreProperties>
</file>